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306" r:id="rId3"/>
    <p:sldId id="305" r:id="rId4"/>
    <p:sldId id="307" r:id="rId5"/>
    <p:sldId id="309" r:id="rId6"/>
    <p:sldId id="308" r:id="rId7"/>
    <p:sldId id="332" r:id="rId8"/>
    <p:sldId id="310" r:id="rId9"/>
    <p:sldId id="311" r:id="rId10"/>
    <p:sldId id="312" r:id="rId11"/>
    <p:sldId id="313" r:id="rId12"/>
    <p:sldId id="314" r:id="rId13"/>
    <p:sldId id="315" r:id="rId14"/>
    <p:sldId id="333" r:id="rId15"/>
    <p:sldId id="364" r:id="rId16"/>
    <p:sldId id="365" r:id="rId17"/>
    <p:sldId id="366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31" r:id="rId31"/>
    <p:sldId id="334" r:id="rId32"/>
    <p:sldId id="335" r:id="rId33"/>
    <p:sldId id="336" r:id="rId34"/>
    <p:sldId id="337" r:id="rId35"/>
    <p:sldId id="338" r:id="rId36"/>
    <p:sldId id="340" r:id="rId37"/>
    <p:sldId id="343" r:id="rId38"/>
    <p:sldId id="344" r:id="rId39"/>
    <p:sldId id="342" r:id="rId40"/>
    <p:sldId id="345" r:id="rId41"/>
    <p:sldId id="341" r:id="rId42"/>
    <p:sldId id="346" r:id="rId43"/>
    <p:sldId id="347" r:id="rId44"/>
    <p:sldId id="348" r:id="rId45"/>
    <p:sldId id="349" r:id="rId46"/>
    <p:sldId id="350" r:id="rId47"/>
    <p:sldId id="353" r:id="rId48"/>
    <p:sldId id="354" r:id="rId49"/>
    <p:sldId id="360" r:id="rId50"/>
    <p:sldId id="357" r:id="rId51"/>
    <p:sldId id="362" r:id="rId52"/>
    <p:sldId id="363" r:id="rId53"/>
    <p:sldId id="359" r:id="rId54"/>
    <p:sldId id="367" r:id="rId55"/>
    <p:sldId id="368" r:id="rId56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1277" cy="498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372" y="1"/>
            <a:ext cx="2961277" cy="498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C617D-27F0-4C9F-B290-55610B945F23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72"/>
            <a:ext cx="2961277" cy="498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372" y="9478972"/>
            <a:ext cx="2961277" cy="498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FE25-2712-4F7F-AE5B-DE4B02D00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E8551-36C2-483D-BA3D-8273958724FA}" type="datetimeFigureOut">
              <a:rPr lang="en-US" smtClean="0"/>
              <a:pPr/>
              <a:t>8/8/2016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1A511-8CEE-48B3-BC46-5F695D94F1F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8DF3D81-7356-4399-9ADE-3667C170475B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37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EAC3E73-F731-4425-AFA6-B2EEB5611C5F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46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5BF7CE1-65AF-498F-B465-8B8506D95EB3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47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BEE8197-D27D-457D-B274-92457BB8FC6E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48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AAC728A-20E5-4F2A-A16C-ADBB71811F83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50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4229382-119F-4FC4-BDEE-6F56A444C8F7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53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E74B57F-2A66-4B35-AB29-FF90308C8F99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38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75C1A14-52B3-4BDA-894D-A6881EBFD9D7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39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75C1A14-52B3-4BDA-894D-A6881EBFD9D7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40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1F42E18-B4CA-4BD6-8809-2A651CA53042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41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FDBA209-3869-4FDB-9F27-0D7E765385B6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42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44E3D0A-EDB4-4EA5-8BB1-D96124551B26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43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7E0CE66-73FF-4418-B169-CD66D4F6881D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44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022D23F-25AE-4BD5-B425-E3A0B3842626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45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7238"/>
            <a:ext cx="4986338" cy="37417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2582" y="4739093"/>
            <a:ext cx="5467629" cy="440047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D96944-FF84-4CC8-A232-43697D3F8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F05BDC6-CA9B-4551-8C69-34148AC17AB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387E30-CF8C-417C-9E00-87092D94E8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05740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Arithmetic </a:t>
            </a:r>
            <a:br>
              <a:rPr lang="en-US" sz="5400" dirty="0" smtClean="0"/>
            </a:br>
            <a:r>
              <a:rPr lang="en-US" sz="5400" dirty="0" smtClean="0"/>
              <a:t>Circuits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4-bit Binary Adder/</a:t>
            </a:r>
            <a:r>
              <a:rPr lang="en-US" dirty="0" err="1" smtClean="0"/>
              <a:t>Subtractor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676400"/>
            <a:ext cx="8686800" cy="3276600"/>
            <a:chOff x="381000" y="1676400"/>
            <a:chExt cx="8686800" cy="3276600"/>
          </a:xfrm>
        </p:grpSpPr>
        <p:pic>
          <p:nvPicPr>
            <p:cNvPr id="135170" name="Picture 2" descr="http://www.coertvonk.com/wp-content/uploads/adder-subtractor-matrix2.png"/>
            <p:cNvPicPr>
              <a:picLocks noChangeAspect="1" noChangeArrowheads="1"/>
            </p:cNvPicPr>
            <p:nvPr/>
          </p:nvPicPr>
          <p:blipFill>
            <a:blip r:embed="rId2"/>
            <a:srcRect b="9209"/>
            <a:stretch>
              <a:fillRect/>
            </a:stretch>
          </p:blipFill>
          <p:spPr bwMode="auto">
            <a:xfrm>
              <a:off x="381000" y="1676400"/>
              <a:ext cx="7620000" cy="3004852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8001000" y="2133600"/>
              <a:ext cx="1066800" cy="533400"/>
              <a:chOff x="8001000" y="2133600"/>
              <a:chExt cx="1066800" cy="5334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001000" y="2133600"/>
                <a:ext cx="10668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ADD/SUB</a:t>
                </a:r>
                <a:endParaRPr lang="en-IN" sz="1100" b="1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8153400" y="2284412"/>
                <a:ext cx="3810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lum bright="-10000" contrast="30000"/>
            </a:blip>
            <a:srcRect l="33333" t="79221" r="19444" b="18518"/>
            <a:stretch>
              <a:fillRect/>
            </a:stretch>
          </p:blipFill>
          <p:spPr bwMode="auto">
            <a:xfrm>
              <a:off x="533400" y="4679401"/>
              <a:ext cx="7620000" cy="273599"/>
            </a:xfrm>
            <a:prstGeom prst="rect">
              <a:avLst/>
            </a:prstGeom>
            <a:noFill/>
            <a:ln w="25400" cap="sq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90688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When </a:t>
            </a:r>
            <a:r>
              <a:rPr lang="en-US" sz="2800" i="1" dirty="0" smtClean="0"/>
              <a:t>ADD/SUB</a:t>
            </a:r>
            <a:r>
              <a:rPr lang="en-US" sz="2800" dirty="0" smtClean="0"/>
              <a:t>=0, the circuit performs </a:t>
            </a:r>
            <a:r>
              <a:rPr lang="en-US" sz="2800" i="1" dirty="0" smtClean="0"/>
              <a:t>A</a:t>
            </a:r>
            <a:r>
              <a:rPr lang="en-US" sz="2800" dirty="0" smtClean="0"/>
              <a:t> + </a:t>
            </a:r>
            <a:r>
              <a:rPr lang="en-US" sz="2800" i="1" dirty="0" smtClean="0"/>
              <a:t>B</a:t>
            </a:r>
            <a:r>
              <a:rPr lang="en-US" sz="2800" dirty="0" smtClean="0"/>
              <a:t>. The carry in is 0, and the XOR gates simply pass </a:t>
            </a:r>
            <a:r>
              <a:rPr lang="en-US" sz="2800" i="1" dirty="0" smtClean="0"/>
              <a:t>B</a:t>
            </a:r>
            <a:r>
              <a:rPr lang="en-US" sz="2800" dirty="0" smtClean="0"/>
              <a:t> untouched.</a:t>
            </a:r>
          </a:p>
          <a:p>
            <a:pPr eaLnBrk="1" hangingPunct="1"/>
            <a:r>
              <a:rPr lang="en-US" sz="2800" dirty="0" smtClean="0"/>
              <a:t>When </a:t>
            </a:r>
            <a:r>
              <a:rPr lang="en-US" sz="2800" i="1" dirty="0" smtClean="0"/>
              <a:t>ADD/SUB </a:t>
            </a:r>
            <a:r>
              <a:rPr lang="en-US" sz="2800" dirty="0" smtClean="0"/>
              <a:t>=1, the carry into the least significant bit (LSB) is 1, and </a:t>
            </a:r>
            <a:r>
              <a:rPr lang="en-US" sz="2800" i="1" dirty="0" smtClean="0"/>
              <a:t>B</a:t>
            </a:r>
            <a:r>
              <a:rPr lang="en-US" sz="2800" dirty="0" smtClean="0"/>
              <a:t> is complemented (1’s complement) prior to the addition; hence, the circuit adds to A the 1’s complement of </a:t>
            </a:r>
            <a:r>
              <a:rPr lang="en-US" sz="2800" i="1" dirty="0" smtClean="0"/>
              <a:t>B </a:t>
            </a:r>
            <a:r>
              <a:rPr lang="en-US" sz="2800" dirty="0" smtClean="0"/>
              <a:t>plus 1 (from the carry into the LSB)</a:t>
            </a:r>
          </a:p>
          <a:p>
            <a:pPr algn="ctr" eaLnBrk="1" hangingPunct="1">
              <a:buNone/>
            </a:pPr>
            <a:r>
              <a:rPr lang="en-US" sz="2800" dirty="0" smtClean="0"/>
              <a:t> (or)</a:t>
            </a:r>
          </a:p>
          <a:p>
            <a:r>
              <a:rPr lang="en-US" sz="2800" dirty="0" smtClean="0"/>
              <a:t>A - B = A + (2’s complement of B)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4-bit Binary Adder/Subtractor (cont.)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0" y="1522412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67000" y="2894012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dirty="0" smtClean="0"/>
              <a:t>4-bit Binary Adder/</a:t>
            </a:r>
            <a:r>
              <a:rPr lang="en-US" sz="3600" dirty="0" err="1" smtClean="0"/>
              <a:t>Subtractor</a:t>
            </a:r>
            <a:r>
              <a:rPr lang="en-US" sz="3600" dirty="0" smtClean="0"/>
              <a:t> (cont.)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333" t="48148" r="19444" b="18518"/>
          <a:stretch>
            <a:fillRect/>
          </a:stretch>
        </p:blipFill>
        <p:spPr>
          <a:xfrm>
            <a:off x="1219200" y="1524000"/>
            <a:ext cx="6781800" cy="3729038"/>
          </a:xfr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315200" y="2062163"/>
            <a:ext cx="598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S=0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010400" y="39814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19800" y="3600450"/>
            <a:ext cx="42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B</a:t>
            </a:r>
            <a:r>
              <a:rPr lang="en-US" sz="1800" baseline="-25000">
                <a:solidFill>
                  <a:srgbClr val="FF33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895600" y="5348288"/>
            <a:ext cx="3568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Comic Sans MS" pitchFamily="66" charset="0"/>
              </a:rPr>
              <a:t>S=0 selects addition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2000" y="3581400"/>
            <a:ext cx="39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B</a:t>
            </a:r>
            <a:r>
              <a:rPr lang="en-US" sz="1800" baseline="-25000">
                <a:solidFill>
                  <a:srgbClr val="FF33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124200" y="3581400"/>
            <a:ext cx="42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B</a:t>
            </a:r>
            <a:r>
              <a:rPr lang="en-US" sz="1800" baseline="-25000">
                <a:solidFill>
                  <a:srgbClr val="FF33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76400" y="3581400"/>
            <a:ext cx="42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B</a:t>
            </a:r>
            <a:r>
              <a:rPr lang="en-US" sz="1800" baseline="-25000">
                <a:solidFill>
                  <a:srgbClr val="FF3300"/>
                </a:solidFill>
                <a:latin typeface="Comic Sans MS" pitchFamily="66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dirty="0" smtClean="0"/>
              <a:t>4-bit Binary Adder/</a:t>
            </a:r>
            <a:r>
              <a:rPr lang="en-US" sz="3600" dirty="0" err="1" smtClean="0"/>
              <a:t>Subtractor</a:t>
            </a:r>
            <a:r>
              <a:rPr lang="en-US" sz="3600" dirty="0" smtClean="0"/>
              <a:t> (cont.)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333" t="48148" r="19444" b="18518"/>
          <a:stretch>
            <a:fillRect/>
          </a:stretch>
        </p:blipFill>
        <p:spPr>
          <a:xfrm>
            <a:off x="1219200" y="1524000"/>
            <a:ext cx="6781800" cy="3729038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315200" y="2062163"/>
            <a:ext cx="56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S=1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010400" y="39814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937250" y="36004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B</a:t>
            </a:r>
            <a:r>
              <a:rPr lang="en-US" sz="1800" baseline="-25000">
                <a:solidFill>
                  <a:srgbClr val="FF3300"/>
                </a:solidFill>
                <a:latin typeface="Comic Sans MS" pitchFamily="66" charset="0"/>
              </a:rPr>
              <a:t>0</a:t>
            </a:r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’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895600" y="5348288"/>
            <a:ext cx="4083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Comic Sans MS" pitchFamily="66" charset="0"/>
              </a:rPr>
              <a:t>S=1 selects subtraction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495800" y="3581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B</a:t>
            </a:r>
            <a:r>
              <a:rPr lang="en-US" sz="1800" baseline="-25000">
                <a:solidFill>
                  <a:srgbClr val="FF3300"/>
                </a:solidFill>
                <a:latin typeface="Comic Sans MS" pitchFamily="66" charset="0"/>
              </a:rPr>
              <a:t>1</a:t>
            </a:r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’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971800" y="35814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B</a:t>
            </a:r>
            <a:r>
              <a:rPr lang="en-US" sz="1800" baseline="-25000">
                <a:solidFill>
                  <a:srgbClr val="FF3300"/>
                </a:solidFill>
                <a:latin typeface="Comic Sans MS" pitchFamily="66" charset="0"/>
              </a:rPr>
              <a:t>2</a:t>
            </a:r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’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524000" y="35814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B</a:t>
            </a:r>
            <a:r>
              <a:rPr lang="en-US" sz="1800" baseline="-25000">
                <a:solidFill>
                  <a:srgbClr val="FF3300"/>
                </a:solidFill>
                <a:latin typeface="Comic Sans MS" pitchFamily="66" charset="0"/>
              </a:rPr>
              <a:t>3</a:t>
            </a:r>
            <a:r>
              <a:rPr lang="en-US" sz="1800">
                <a:solidFill>
                  <a:srgbClr val="FF3300"/>
                </a:solidFill>
                <a:latin typeface="Comic Sans MS" pitchFamily="66" charset="0"/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36220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dirty="0" smtClean="0"/>
              <a:t>BCD Adder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dirty="0" smtClean="0"/>
              <a:t>Binary Codes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0" y="1447800"/>
            <a:ext cx="7790688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digital data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represented, stored and transmitted as groups of binary bits.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baseline="0" dirty="0" smtClean="0"/>
              <a:t>The</a:t>
            </a:r>
            <a:r>
              <a:rPr lang="en-US" sz="2800" dirty="0" smtClean="0"/>
              <a:t> group of bits is called as binary code.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 code represent numbers, alphabets, special characters and control functions.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baseline="0" dirty="0" smtClean="0"/>
              <a:t>The</a:t>
            </a:r>
            <a:r>
              <a:rPr lang="en-US" sz="2800" dirty="0" smtClean="0"/>
              <a:t> codes are classified as 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codes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Non-weighted codes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400" baseline="0" dirty="0" smtClean="0"/>
              <a:t>Error</a:t>
            </a:r>
            <a:r>
              <a:rPr lang="en-US" sz="2400" dirty="0" smtClean="0"/>
              <a:t> detecting and correcting codes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400" dirty="0" smtClean="0"/>
              <a:t>Alphanumeric codes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dirty="0" smtClean="0"/>
              <a:t>Binary Codes</a:t>
            </a:r>
          </a:p>
        </p:txBody>
      </p:sp>
      <p:pic>
        <p:nvPicPr>
          <p:cNvPr id="196610" name="Picture 2" descr="http://ecomputernotes.com/images/BINARY-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447800"/>
            <a:ext cx="8572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dirty="0" smtClean="0"/>
              <a:t>Binary Codes</a:t>
            </a:r>
          </a:p>
        </p:txBody>
      </p:sp>
      <p:sp>
        <p:nvSpPr>
          <p:cNvPr id="198658" name="AutoShape 2" descr="http://images.slideplayer.com/22/6429236/slides/slide_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98659" name="Picture 3" descr="C:\Users\britto\Desktop\slide_4.jpg"/>
          <p:cNvPicPr>
            <a:picLocks noChangeAspect="1" noChangeArrowheads="1"/>
          </p:cNvPicPr>
          <p:nvPr/>
        </p:nvPicPr>
        <p:blipFill>
          <a:blip r:embed="rId2"/>
          <a:srcRect l="63333" t="20000"/>
          <a:stretch>
            <a:fillRect/>
          </a:stretch>
        </p:blipFill>
        <p:spPr bwMode="auto">
          <a:xfrm>
            <a:off x="3048000" y="1143000"/>
            <a:ext cx="3352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and Coding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657600" y="2079625"/>
            <a:ext cx="150495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(12)</a:t>
            </a:r>
            <a:r>
              <a:rPr lang="en-US" sz="4000" baseline="-250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and Coding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657600" y="2079625"/>
            <a:ext cx="150495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(12)</a:t>
            </a:r>
            <a:r>
              <a:rPr lang="en-US" sz="4000" baseline="-25000"/>
              <a:t>10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2339975" y="2805113"/>
            <a:ext cx="151130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03375" y="4271963"/>
            <a:ext cx="129540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1100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9388" y="4429125"/>
            <a:ext cx="141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Conversion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1066800" y="914400"/>
            <a:ext cx="78486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indent="-346075" algn="just">
              <a:buFont typeface="Arial" pitchFamily="34" charset="0"/>
              <a:buChar char="•"/>
            </a:pPr>
            <a:r>
              <a:rPr lang="en-US" sz="2600" dirty="0" smtClean="0"/>
              <a:t>Combinational circuit is a circuit in which the different gates are combined in the circuit, for example encoder, decoder, multiplexer and de-multiplexer. </a:t>
            </a:r>
          </a:p>
          <a:p>
            <a:pPr marL="346075" indent="-346075" algn="just">
              <a:buFont typeface="Arial" pitchFamily="34" charset="0"/>
              <a:buChar char="•"/>
            </a:pPr>
            <a:r>
              <a:rPr lang="en-US" sz="2600" dirty="0" smtClean="0"/>
              <a:t>Some of the characteristics of combinational circuits are following −</a:t>
            </a:r>
          </a:p>
          <a:p>
            <a:pPr marL="803275" lvl="1" indent="-346075" algn="just">
              <a:buFont typeface="Arial" pitchFamily="34" charset="0"/>
              <a:buChar char="•"/>
            </a:pPr>
            <a:r>
              <a:rPr lang="en-US" sz="2600" dirty="0" smtClean="0"/>
              <a:t>The output of combinational circuit at any instant of time, depends only on the levels present at input terminals.</a:t>
            </a:r>
          </a:p>
          <a:p>
            <a:pPr marL="803275" lvl="1" indent="-346075" algn="just">
              <a:buFont typeface="Arial" pitchFamily="34" charset="0"/>
              <a:buChar char="•"/>
            </a:pPr>
            <a:r>
              <a:rPr lang="en-US" sz="2600" dirty="0" smtClean="0"/>
              <a:t>The combinational circuit do not use any memory. The previous state of input does not have any effect on the present state of the circuit.</a:t>
            </a:r>
          </a:p>
          <a:p>
            <a:pPr marL="803275" lvl="1" indent="-346075" algn="just">
              <a:buFont typeface="Arial" pitchFamily="34" charset="0"/>
              <a:buChar char="•"/>
            </a:pPr>
            <a:r>
              <a:rPr lang="en-US" sz="2600" dirty="0" smtClean="0"/>
              <a:t>A combinational circuit can have an n number of inputs and m number of outputs.</a:t>
            </a:r>
            <a:endParaRPr lang="en-US" sz="26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295400" y="152400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Combinational Circuits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and Coding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657600" y="2079625"/>
            <a:ext cx="150495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(12)</a:t>
            </a:r>
            <a:r>
              <a:rPr lang="en-US" sz="4000" baseline="-25000"/>
              <a:t>10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2339975" y="2805113"/>
            <a:ext cx="151130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076825" y="2852738"/>
            <a:ext cx="1800225" cy="129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03375" y="4271963"/>
            <a:ext cx="129540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1100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9388" y="4429125"/>
            <a:ext cx="141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Conversion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694363" y="4237038"/>
            <a:ext cx="240665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0001</a:t>
            </a:r>
            <a:r>
              <a:rPr lang="en-US" sz="4000">
                <a:solidFill>
                  <a:schemeClr val="accent2"/>
                </a:solidFill>
              </a:rPr>
              <a:t>0010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21125" y="4221163"/>
            <a:ext cx="1730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Coding</a:t>
            </a:r>
          </a:p>
          <a:p>
            <a:r>
              <a:rPr lang="en-US" sz="1600"/>
              <a:t>(using BCD code </a:t>
            </a:r>
          </a:p>
          <a:p>
            <a:r>
              <a:rPr lang="en-US" sz="1600"/>
              <a:t>for each digit)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411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Design a circuit that calculates the </a:t>
            </a:r>
          </a:p>
          <a:p>
            <a:pPr>
              <a:buFont typeface="Wingdings" pitchFamily="2" charset="2"/>
              <a:buNone/>
            </a:pPr>
            <a:r>
              <a:rPr lang="en-US"/>
              <a:t>Arithmetic addition of two decimal digits.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751263" y="34464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9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38563" y="3860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3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25863" y="4649788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2 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276600" y="4652963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389313" y="3781425"/>
            <a:ext cx="35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751138" y="4648200"/>
            <a:ext cx="40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587625" y="5229225"/>
            <a:ext cx="68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carry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9800"/>
            <a:ext cx="7772400" cy="4114800"/>
          </a:xfrm>
        </p:spPr>
        <p:txBody>
          <a:bodyPr/>
          <a:lstStyle/>
          <a:p>
            <a:r>
              <a:rPr lang="en-US" dirty="0"/>
              <a:t>Maximum sum is 9+9 + 1 = 19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95538" y="2741612"/>
            <a:ext cx="4900612" cy="1101725"/>
            <a:chOff x="2395538" y="3733800"/>
            <a:chExt cx="4900612" cy="1101725"/>
          </a:xfrm>
        </p:grpSpPr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 flipV="1">
              <a:off x="3106738" y="3776662"/>
              <a:ext cx="1008062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2395538" y="4411663"/>
              <a:ext cx="1124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Max </a:t>
              </a:r>
              <a:r>
                <a:rPr lang="en-US" dirty="0" smtClean="0"/>
                <a:t>digits</a:t>
              </a:r>
              <a:endParaRPr lang="en-US" dirty="0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4503738" y="4468813"/>
              <a:ext cx="27924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Carry from previous digits</a:t>
              </a:r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 flipV="1">
              <a:off x="3048000" y="3733800"/>
              <a:ext cx="1512887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5334000" y="3749675"/>
              <a:ext cx="1587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 (sum up to 9)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ph type="tbl" idx="1"/>
          </p:nvPr>
        </p:nvGraphicFramePr>
        <p:xfrm>
          <a:off x="684213" y="1844675"/>
          <a:ext cx="7566025" cy="4358640"/>
        </p:xfrm>
        <a:graphic>
          <a:graphicData uri="http://schemas.openxmlformats.org/drawingml/2006/table">
            <a:tbl>
              <a:tblPr/>
              <a:tblGrid>
                <a:gridCol w="1260475"/>
                <a:gridCol w="1262062"/>
                <a:gridCol w="1260475"/>
                <a:gridCol w="1260475"/>
                <a:gridCol w="1262063"/>
                <a:gridCol w="1260475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 (sum up to 9)</a:t>
            </a:r>
          </a:p>
        </p:txBody>
      </p:sp>
      <p:graphicFrame>
        <p:nvGraphicFramePr>
          <p:cNvPr id="13556" name="Group 244"/>
          <p:cNvGraphicFramePr>
            <a:graphicFrameLocks noGrp="1"/>
          </p:cNvGraphicFramePr>
          <p:nvPr>
            <p:ph type="tbl" idx="1"/>
          </p:nvPr>
        </p:nvGraphicFramePr>
        <p:xfrm>
          <a:off x="684213" y="1844675"/>
          <a:ext cx="7566025" cy="4358640"/>
        </p:xfrm>
        <a:graphic>
          <a:graphicData uri="http://schemas.openxmlformats.org/drawingml/2006/table">
            <a:tbl>
              <a:tblPr/>
              <a:tblGrid>
                <a:gridCol w="1260475"/>
                <a:gridCol w="1262062"/>
                <a:gridCol w="1260475"/>
                <a:gridCol w="1260475"/>
                <a:gridCol w="1262063"/>
                <a:gridCol w="1260475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57" name="Text Box 245"/>
          <p:cNvSpPr txBox="1">
            <a:spLocks noChangeArrowheads="1"/>
          </p:cNvSpPr>
          <p:nvPr/>
        </p:nvSpPr>
        <p:spPr bwMode="auto">
          <a:xfrm>
            <a:off x="4891088" y="6308725"/>
            <a:ext cx="3929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The sum is the same with BCD adder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 (sum is 10 to 19)</a:t>
            </a: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type="tbl" idx="1"/>
          </p:nvPr>
        </p:nvGraphicFramePr>
        <p:xfrm>
          <a:off x="684213" y="1844675"/>
          <a:ext cx="7566025" cy="4358640"/>
        </p:xfrm>
        <a:graphic>
          <a:graphicData uri="http://schemas.openxmlformats.org/drawingml/2006/table">
            <a:tbl>
              <a:tblPr/>
              <a:tblGrid>
                <a:gridCol w="1260475"/>
                <a:gridCol w="1262062"/>
                <a:gridCol w="1260475"/>
                <a:gridCol w="1260475"/>
                <a:gridCol w="1262063"/>
                <a:gridCol w="1260475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 (sum is 10 to 19)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ph sz="half" idx="1"/>
          </p:nvPr>
        </p:nvGraphicFramePr>
        <p:xfrm>
          <a:off x="1219200" y="2305050"/>
          <a:ext cx="3810000" cy="435864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93" name="Group 89"/>
          <p:cNvGraphicFramePr>
            <a:graphicFrameLocks noGrp="1"/>
          </p:cNvGraphicFramePr>
          <p:nvPr>
            <p:ph sz="half" idx="2"/>
          </p:nvPr>
        </p:nvGraphicFramePr>
        <p:xfrm>
          <a:off x="5718175" y="2324100"/>
          <a:ext cx="3175000" cy="435864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67" name="Text Box 163"/>
          <p:cNvSpPr txBox="1">
            <a:spLocks noChangeArrowheads="1"/>
          </p:cNvSpPr>
          <p:nvPr/>
        </p:nvSpPr>
        <p:spPr bwMode="auto">
          <a:xfrm>
            <a:off x="7224713" y="1860550"/>
            <a:ext cx="13392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Binary </a:t>
            </a:r>
            <a:r>
              <a:rPr lang="en-US" dirty="0"/>
              <a:t>sum</a:t>
            </a:r>
          </a:p>
        </p:txBody>
      </p:sp>
      <p:sp>
        <p:nvSpPr>
          <p:cNvPr id="21672" name="Text Box 168"/>
          <p:cNvSpPr txBox="1">
            <a:spLocks noChangeArrowheads="1"/>
          </p:cNvSpPr>
          <p:nvPr/>
        </p:nvSpPr>
        <p:spPr bwMode="auto">
          <a:xfrm>
            <a:off x="2516187" y="1909763"/>
            <a:ext cx="1838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BCD adder </a:t>
            </a:r>
            <a:r>
              <a:rPr lang="en-US" dirty="0"/>
              <a:t>sum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 (sum is 10 to 19)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ph sz="half" idx="1"/>
          </p:nvPr>
        </p:nvGraphicFramePr>
        <p:xfrm>
          <a:off x="611188" y="2305050"/>
          <a:ext cx="3810000" cy="435864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69" name="Group 89"/>
          <p:cNvGraphicFramePr>
            <a:graphicFrameLocks noGrp="1"/>
          </p:cNvGraphicFramePr>
          <p:nvPr>
            <p:ph sz="half" idx="2"/>
          </p:nvPr>
        </p:nvGraphicFramePr>
        <p:xfrm>
          <a:off x="5718175" y="2324100"/>
          <a:ext cx="3175000" cy="435864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43" name="Text Box 163"/>
          <p:cNvSpPr txBox="1">
            <a:spLocks noChangeArrowheads="1"/>
          </p:cNvSpPr>
          <p:nvPr/>
        </p:nvSpPr>
        <p:spPr bwMode="auto">
          <a:xfrm>
            <a:off x="6804025" y="186055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Binary sum</a:t>
            </a:r>
          </a:p>
        </p:txBody>
      </p:sp>
      <p:sp>
        <p:nvSpPr>
          <p:cNvPr id="20644" name="Line 164"/>
          <p:cNvSpPr>
            <a:spLocks noChangeShapeType="1"/>
          </p:cNvSpPr>
          <p:nvPr/>
        </p:nvSpPr>
        <p:spPr bwMode="auto">
          <a:xfrm>
            <a:off x="4427538" y="2924175"/>
            <a:ext cx="1223962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0645" name="Line 165"/>
          <p:cNvSpPr>
            <a:spLocks noChangeShapeType="1"/>
          </p:cNvSpPr>
          <p:nvPr/>
        </p:nvSpPr>
        <p:spPr bwMode="auto">
          <a:xfrm>
            <a:off x="4427538" y="3357563"/>
            <a:ext cx="1223962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0646" name="Line 166"/>
          <p:cNvSpPr>
            <a:spLocks noChangeShapeType="1"/>
          </p:cNvSpPr>
          <p:nvPr/>
        </p:nvSpPr>
        <p:spPr bwMode="auto">
          <a:xfrm>
            <a:off x="4427538" y="3787775"/>
            <a:ext cx="1223962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0647" name="Line 167"/>
          <p:cNvSpPr>
            <a:spLocks noChangeShapeType="1"/>
          </p:cNvSpPr>
          <p:nvPr/>
        </p:nvSpPr>
        <p:spPr bwMode="auto">
          <a:xfrm>
            <a:off x="4427538" y="4149725"/>
            <a:ext cx="1223962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0648" name="Text Box 168"/>
          <p:cNvSpPr txBox="1">
            <a:spLocks noChangeArrowheads="1"/>
          </p:cNvSpPr>
          <p:nvPr/>
        </p:nvSpPr>
        <p:spPr bwMode="auto">
          <a:xfrm>
            <a:off x="1908175" y="1909763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BCD adder sum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 (sum is 10 to 19)</a:t>
            </a: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ph sz="half" idx="1"/>
          </p:nvPr>
        </p:nvGraphicFramePr>
        <p:xfrm>
          <a:off x="611188" y="2305050"/>
          <a:ext cx="3810000" cy="435864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641" name="Group 89"/>
          <p:cNvGraphicFramePr>
            <a:graphicFrameLocks noGrp="1"/>
          </p:cNvGraphicFramePr>
          <p:nvPr>
            <p:ph sz="half" idx="2"/>
          </p:nvPr>
        </p:nvGraphicFramePr>
        <p:xfrm>
          <a:off x="5718175" y="2324100"/>
          <a:ext cx="3175000" cy="435864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Z1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15" name="Text Box 163"/>
          <p:cNvSpPr txBox="1">
            <a:spLocks noChangeArrowheads="1"/>
          </p:cNvSpPr>
          <p:nvPr/>
        </p:nvSpPr>
        <p:spPr bwMode="auto">
          <a:xfrm>
            <a:off x="6804025" y="186055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Binary sum</a:t>
            </a:r>
          </a:p>
        </p:txBody>
      </p:sp>
      <p:sp>
        <p:nvSpPr>
          <p:cNvPr id="23716" name="Line 164"/>
          <p:cNvSpPr>
            <a:spLocks noChangeShapeType="1"/>
          </p:cNvSpPr>
          <p:nvPr/>
        </p:nvSpPr>
        <p:spPr bwMode="auto">
          <a:xfrm>
            <a:off x="4427538" y="2924175"/>
            <a:ext cx="1223962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717" name="Line 165"/>
          <p:cNvSpPr>
            <a:spLocks noChangeShapeType="1"/>
          </p:cNvSpPr>
          <p:nvPr/>
        </p:nvSpPr>
        <p:spPr bwMode="auto">
          <a:xfrm>
            <a:off x="4427538" y="3357563"/>
            <a:ext cx="1223962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718" name="Line 166"/>
          <p:cNvSpPr>
            <a:spLocks noChangeShapeType="1"/>
          </p:cNvSpPr>
          <p:nvPr/>
        </p:nvSpPr>
        <p:spPr bwMode="auto">
          <a:xfrm>
            <a:off x="4427538" y="3787775"/>
            <a:ext cx="1223962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719" name="Line 167"/>
          <p:cNvSpPr>
            <a:spLocks noChangeShapeType="1"/>
          </p:cNvSpPr>
          <p:nvPr/>
        </p:nvSpPr>
        <p:spPr bwMode="auto">
          <a:xfrm>
            <a:off x="4427538" y="4149725"/>
            <a:ext cx="1223962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720" name="Text Box 168"/>
          <p:cNvSpPr txBox="1">
            <a:spLocks noChangeArrowheads="1"/>
          </p:cNvSpPr>
          <p:nvPr/>
        </p:nvSpPr>
        <p:spPr bwMode="auto">
          <a:xfrm>
            <a:off x="1908175" y="1909763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BCD adder sum</a:t>
            </a:r>
          </a:p>
        </p:txBody>
      </p:sp>
      <p:sp>
        <p:nvSpPr>
          <p:cNvPr id="23721" name="Line 169"/>
          <p:cNvSpPr>
            <a:spLocks noChangeShapeType="1"/>
          </p:cNvSpPr>
          <p:nvPr/>
        </p:nvSpPr>
        <p:spPr bwMode="auto">
          <a:xfrm>
            <a:off x="5580063" y="2924175"/>
            <a:ext cx="0" cy="19446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722" name="Text Box 170"/>
          <p:cNvSpPr txBox="1">
            <a:spLocks noChangeArrowheads="1"/>
          </p:cNvSpPr>
          <p:nvPr/>
        </p:nvSpPr>
        <p:spPr bwMode="auto">
          <a:xfrm>
            <a:off x="5003800" y="3586163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for BCD Adder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 two numbers using ordinary binary addition.</a:t>
            </a:r>
          </a:p>
          <a:p>
            <a:endParaRPr lang="en-US" sz="700" dirty="0" smtClean="0"/>
          </a:p>
          <a:p>
            <a:r>
              <a:rPr lang="en-US" dirty="0" smtClean="0"/>
              <a:t>If </a:t>
            </a:r>
            <a:r>
              <a:rPr lang="en-US" dirty="0"/>
              <a:t>sum is </a:t>
            </a:r>
            <a:r>
              <a:rPr lang="en-US" dirty="0" smtClean="0"/>
              <a:t>equal to or less than 9, no correction is needed and the sum is in correct BCD form. </a:t>
            </a:r>
            <a:endParaRPr lang="en-US" dirty="0"/>
          </a:p>
          <a:p>
            <a:pPr lvl="1"/>
            <a:r>
              <a:rPr lang="en-US" dirty="0"/>
              <a:t>Use the regular Adder.</a:t>
            </a:r>
          </a:p>
          <a:p>
            <a:pPr lvl="1"/>
            <a:endParaRPr lang="en-US" sz="600" dirty="0"/>
          </a:p>
          <a:p>
            <a:r>
              <a:rPr lang="en-US" dirty="0"/>
              <a:t>If the sum &gt; 9 </a:t>
            </a:r>
            <a:r>
              <a:rPr lang="en-US" dirty="0" smtClean="0"/>
              <a:t>or if carry is generated from the result, the result is invalid and the correction is needed.</a:t>
            </a:r>
            <a:endParaRPr lang="en-US" dirty="0"/>
          </a:p>
          <a:p>
            <a:pPr lvl="1"/>
            <a:r>
              <a:rPr lang="en-US" dirty="0"/>
              <a:t>Use the regular adder and add 6 </a:t>
            </a:r>
            <a:r>
              <a:rPr lang="en-US" dirty="0" smtClean="0"/>
              <a:t>(0110) to </a:t>
            </a:r>
            <a:r>
              <a:rPr lang="en-US" dirty="0"/>
              <a:t>the result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295400" y="152400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Combinational Circuits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066800" y="1178436"/>
            <a:ext cx="2311520" cy="80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1740" rIns="317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Block diagram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Block Diagram of combinational circ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3600"/>
            <a:ext cx="5279492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176479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BCD Adder</a:t>
            </a:r>
          </a:p>
        </p:txBody>
      </p:sp>
      <p:pic>
        <p:nvPicPr>
          <p:cNvPr id="90114" name="Picture 2" descr="http://4.bp.blogspot.com/-TSVfr1lajp8/UHGGxJnVY3I/AAAAAAAAAO0/VgoQDaTCXts/s1600/Capture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3622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Data Processing Circuits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Multiplexers &amp; De-Multiplexers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289A-53D2-4893-93EB-BBE76F2788FB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3366"/>
                </a:solidFill>
              </a:rPr>
              <a:t>MULTIPLEXERS</a:t>
            </a:r>
            <a:endParaRPr lang="en-US" sz="2800" dirty="0">
              <a:solidFill>
                <a:srgbClr val="003366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066800" y="914400"/>
            <a:ext cx="784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just" eaLnBrk="0" hangingPunct="0">
              <a:spcBef>
                <a:spcPct val="50000"/>
              </a:spcBef>
              <a:buClr>
                <a:srgbClr val="6666FF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multiplexers (MUX) is a device that allows digital information from several sources to be routed onto a single line for transmission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line to a common destination. </a:t>
            </a:r>
          </a:p>
          <a:p>
            <a:pPr marL="361950" indent="-361950" algn="just" eaLnBrk="0" hangingPunct="0">
              <a:spcBef>
                <a:spcPct val="50000"/>
              </a:spcBef>
              <a:buClr>
                <a:srgbClr val="6666FF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basic multiplexers has several data input lines and a  single output line.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just" eaLnBrk="0" hangingPunct="0">
              <a:spcBef>
                <a:spcPct val="50000"/>
              </a:spcBef>
              <a:buClr>
                <a:srgbClr val="6666FF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MUX is also called as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data selector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because the output bit depends on the input data bit that is selected.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C9FEF-2B6E-47BF-AC7E-5548539202D9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200" b="1" u="sng">
                <a:solidFill>
                  <a:srgbClr val="003366"/>
                </a:solidFill>
              </a:rPr>
              <a:t>Functional diagram of MUX</a:t>
            </a:r>
            <a:endParaRPr lang="en-US" b="1">
              <a:solidFill>
                <a:srgbClr val="003366"/>
              </a:solidFill>
            </a:endParaRP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143000" y="1143000"/>
          <a:ext cx="7543800" cy="5100638"/>
        </p:xfrm>
        <a:graphic>
          <a:graphicData uri="http://schemas.openxmlformats.org/presentationml/2006/ole">
            <p:oleObj spid="_x0000_s114690" name="Photo Editor Photo" r:id="rId3" imgW="9180952" imgH="6076190" progId="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 2x1 multiplexer</a:t>
            </a:r>
            <a:endParaRPr lang="en-US" b="1" dirty="0"/>
          </a:p>
        </p:txBody>
      </p:sp>
      <p:pic>
        <p:nvPicPr>
          <p:cNvPr id="5" name="Picture 4" descr="AACFLPH0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 r="40723" b="11096"/>
          <a:stretch>
            <a:fillRect/>
          </a:stretch>
        </p:blipFill>
        <p:spPr bwMode="auto">
          <a:xfrm>
            <a:off x="1099701" y="914400"/>
            <a:ext cx="3853299" cy="2530496"/>
          </a:xfrm>
          <a:prstGeom prst="rect">
            <a:avLst/>
          </a:prstGeom>
          <a:noFill/>
        </p:spPr>
      </p:pic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581400"/>
            <a:ext cx="587046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/>
          <a:p>
            <a:fld id="{613C9FEF-2B6E-47BF-AC7E-5548539202D9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DD2C4-488F-468D-A142-B7F3E23C6CC5}" type="slidenum">
              <a:rPr lang="en-US"/>
              <a:pPr/>
              <a:t>35</a:t>
            </a:fld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Four-to-One Line multiplexer</a:t>
            </a:r>
            <a:endParaRPr lang="en-US" dirty="0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1257300"/>
            <a:ext cx="743743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/>
          <a:lstStyle/>
          <a:p>
            <a:r>
              <a:rPr lang="en-US" dirty="0"/>
              <a:t>4x1 Multiplexer</a:t>
            </a:r>
          </a:p>
        </p:txBody>
      </p:sp>
      <p:pic>
        <p:nvPicPr>
          <p:cNvPr id="424964" name="Picture 4" descr="AACFLPI0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 b="5759"/>
          <a:stretch>
            <a:fillRect/>
          </a:stretch>
        </p:blipFill>
        <p:spPr bwMode="auto">
          <a:xfrm>
            <a:off x="1447800" y="1066800"/>
            <a:ext cx="6781800" cy="5410200"/>
          </a:xfrm>
          <a:prstGeom prst="rect">
            <a:avLst/>
          </a:prstGeom>
          <a:noFill/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/>
          <a:p>
            <a:fld id="{613C9FEF-2B6E-47BF-AC7E-5548539202D9}" type="slidenum">
              <a:rPr lang="en-US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0"/>
            <a:ext cx="8228160" cy="1144921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8x1 Multiplexer</a:t>
            </a:r>
          </a:p>
        </p:txBody>
      </p:sp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1520640" y="5113977"/>
            <a:ext cx="6428160" cy="762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spcBef>
                <a:spcPts val="1361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2200" b="1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Z = A′.B'.C'.I</a:t>
            </a:r>
            <a:r>
              <a:rPr lang="en-US" sz="2200" b="1" baseline="-25000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en-US" sz="2200" b="1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+ A'.B'.C.I</a:t>
            </a:r>
            <a:r>
              <a:rPr lang="en-US" sz="2200" b="1" baseline="-25000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2200" b="1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+ A'.B.C'.I</a:t>
            </a:r>
            <a:r>
              <a:rPr lang="en-US" sz="2200" b="1" baseline="-25000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+ A'.B.C.I</a:t>
            </a:r>
            <a:r>
              <a:rPr lang="en-US" sz="2200" b="1" baseline="-25000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3</a:t>
            </a:r>
            <a:r>
              <a:rPr lang="en-US" sz="2200" b="1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+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2200" b="1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      A.B'.C'.I</a:t>
            </a:r>
            <a:r>
              <a:rPr lang="en-US" sz="2200" b="1" baseline="-25000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en-US" sz="2200" b="1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+ A.B'.C.I</a:t>
            </a:r>
            <a:r>
              <a:rPr lang="en-US" sz="2200" b="1" baseline="-25000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2200" b="1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+ A'.B.C'.I</a:t>
            </a:r>
            <a:r>
              <a:rPr lang="en-US" sz="2200" b="1" baseline="-25000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+ A.B.C.I</a:t>
            </a:r>
            <a:r>
              <a:rPr lang="en-US" sz="2200" b="1" baseline="-25000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3</a:t>
            </a:r>
            <a:r>
              <a:rPr lang="en-US" sz="2200" b="1" dirty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86400" y="1209727"/>
            <a:ext cx="3836160" cy="3874007"/>
            <a:chOff x="685" y="840"/>
            <a:chExt cx="2664" cy="2690"/>
          </a:xfrm>
        </p:grpSpPr>
        <p:pic>
          <p:nvPicPr>
            <p:cNvPr id="11324" name="Picture 4"/>
            <p:cNvPicPr>
              <a:picLocks noChangeAspect="1" noChangeArrowheads="1"/>
            </p:cNvPicPr>
            <p:nvPr/>
          </p:nvPicPr>
          <p:blipFill>
            <a:blip r:embed="rId3"/>
            <a:srcRect l="39061" t="20093" r="31006" b="14813"/>
            <a:stretch>
              <a:fillRect/>
            </a:stretch>
          </p:blipFill>
          <p:spPr bwMode="auto">
            <a:xfrm>
              <a:off x="1259" y="840"/>
              <a:ext cx="1791" cy="26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325" name="Text Box 5"/>
            <p:cNvSpPr txBox="1">
              <a:spLocks noChangeArrowheads="1"/>
            </p:cNvSpPr>
            <p:nvPr/>
          </p:nvSpPr>
          <p:spPr bwMode="auto">
            <a:xfrm>
              <a:off x="685" y="3312"/>
              <a:ext cx="426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8000"/>
                  </a:solidFill>
                </a:rPr>
                <a:t>MSB</a:t>
              </a:r>
            </a:p>
          </p:txBody>
        </p:sp>
        <p:sp>
          <p:nvSpPr>
            <p:cNvPr id="11326" name="Line 6"/>
            <p:cNvSpPr>
              <a:spLocks noChangeShapeType="1"/>
            </p:cNvSpPr>
            <p:nvPr/>
          </p:nvSpPr>
          <p:spPr bwMode="auto">
            <a:xfrm>
              <a:off x="1094" y="3411"/>
              <a:ext cx="720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27" name="Text Box 7"/>
            <p:cNvSpPr txBox="1">
              <a:spLocks noChangeArrowheads="1"/>
            </p:cNvSpPr>
            <p:nvPr/>
          </p:nvSpPr>
          <p:spPr bwMode="auto">
            <a:xfrm>
              <a:off x="2964" y="3312"/>
              <a:ext cx="386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FF"/>
                  </a:solidFill>
                </a:rPr>
                <a:t>LSB</a:t>
              </a:r>
            </a:p>
          </p:txBody>
        </p:sp>
        <p:sp>
          <p:nvSpPr>
            <p:cNvPr id="11328" name="Line 8"/>
            <p:cNvSpPr>
              <a:spLocks noChangeShapeType="1"/>
            </p:cNvSpPr>
            <p:nvPr/>
          </p:nvSpPr>
          <p:spPr bwMode="auto">
            <a:xfrm flipH="1">
              <a:off x="2404" y="3411"/>
              <a:ext cx="578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29" name="AutoShape 9"/>
            <p:cNvSpPr>
              <a:spLocks noChangeArrowheads="1"/>
            </p:cNvSpPr>
            <p:nvPr/>
          </p:nvSpPr>
          <p:spPr bwMode="auto">
            <a:xfrm>
              <a:off x="2580" y="2304"/>
              <a:ext cx="720" cy="576"/>
            </a:xfrm>
            <a:prstGeom prst="roundRect">
              <a:avLst>
                <a:gd name="adj" fmla="val 171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5050081" y="1600008"/>
          <a:ext cx="3388320" cy="2801043"/>
        </p:xfrm>
        <a:graphic>
          <a:graphicData uri="http://schemas.openxmlformats.org/drawingml/2006/table">
            <a:tbl>
              <a:tblPr/>
              <a:tblGrid>
                <a:gridCol w="846720"/>
                <a:gridCol w="848160"/>
                <a:gridCol w="846720"/>
                <a:gridCol w="846720"/>
              </a:tblGrid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A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B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C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F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2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3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4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5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6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2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7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Slide Number Placeholder 2"/>
          <p:cNvSpPr txBox="1">
            <a:spLocks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C9FEF-2B6E-47BF-AC7E-554853920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6FCF2BE3-2C7F-404C-9BA8-BB4C1C2082A3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38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22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8x1 Multiplexer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726" y="1828800"/>
            <a:ext cx="7390754" cy="36149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A0C23CEE-39B5-4BE6-BF95-345D0116BDD3}" type="slidenum">
              <a:rPr lang="en-US" sz="110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39</a:t>
            </a:fld>
            <a:endParaRPr lang="en-US" sz="110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94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0"/>
            <a:ext cx="8228160" cy="1144921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 err="1" smtClean="0"/>
              <a:t>Demultiplexers</a:t>
            </a:r>
            <a:endParaRPr lang="en-US" sz="4000" dirty="0" smtClean="0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8001000" cy="4187960"/>
          </a:xfrm>
        </p:spPr>
        <p:txBody>
          <a:bodyPr lIns="82945" tIns="22401" rIns="82945" bIns="41473">
            <a:noAutofit/>
          </a:bodyPr>
          <a:lstStyle/>
          <a:p>
            <a:pPr marL="391686" indent="-293764">
              <a:spcBef>
                <a:spcPts val="0"/>
              </a:spcBef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De-multiplexer means “one into many”.</a:t>
            </a:r>
          </a:p>
          <a:p>
            <a:pPr marL="391686" indent="-293764">
              <a:spcBef>
                <a:spcPts val="0"/>
              </a:spcBef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It is a combinational logic circuit with one input and many outputs.</a:t>
            </a:r>
          </a:p>
          <a:p>
            <a:pPr marL="391686" indent="-293764">
              <a:spcBef>
                <a:spcPts val="0"/>
              </a:spcBef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A </a:t>
            </a:r>
            <a:r>
              <a:rPr lang="en-US" sz="2400" dirty="0" err="1" smtClean="0"/>
              <a:t>demultiplexer</a:t>
            </a:r>
            <a:r>
              <a:rPr lang="en-US" sz="2400" dirty="0" smtClean="0"/>
              <a:t> has</a:t>
            </a:r>
          </a:p>
          <a:p>
            <a:pPr marL="1292423" indent="-519848">
              <a:spcBef>
                <a:spcPts val="0"/>
              </a:spcBef>
              <a:buClr>
                <a:srgbClr val="FF6633"/>
              </a:buClr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smtClean="0"/>
              <a:t>1 data input, N control inputs, 2</a:t>
            </a:r>
            <a:r>
              <a:rPr lang="en-US" sz="2000" baseline="40000" dirty="0" smtClean="0"/>
              <a:t>N</a:t>
            </a:r>
            <a:r>
              <a:rPr lang="en-US" sz="2000" dirty="0" smtClean="0"/>
              <a:t> outputs</a:t>
            </a:r>
          </a:p>
          <a:p>
            <a:pPr marL="391686" indent="-293764">
              <a:spcBef>
                <a:spcPts val="0"/>
              </a:spcBef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A </a:t>
            </a:r>
            <a:r>
              <a:rPr lang="en-US" sz="2400" dirty="0" err="1" smtClean="0"/>
              <a:t>demultiplexer</a:t>
            </a:r>
            <a:r>
              <a:rPr lang="en-US" sz="2400" dirty="0" smtClean="0"/>
              <a:t> routes (or connects) the data input to the selected output.</a:t>
            </a:r>
          </a:p>
          <a:p>
            <a:pPr marL="1292423" indent="-519848">
              <a:spcBef>
                <a:spcPts val="0"/>
              </a:spcBef>
              <a:buClr>
                <a:srgbClr val="FF6633"/>
              </a:buClr>
              <a:buSzPct val="75000"/>
              <a:buFont typeface="Symbol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smtClean="0"/>
              <a:t>The value of the control inputs determines the output that is selected.</a:t>
            </a:r>
            <a:endParaRPr lang="en-US" sz="2400" dirty="0" smtClean="0"/>
          </a:p>
          <a:p>
            <a:pPr marL="391686" indent="-293764">
              <a:spcBef>
                <a:spcPts val="0"/>
              </a:spcBef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A </a:t>
            </a:r>
            <a:r>
              <a:rPr lang="en-US" sz="2400" dirty="0" err="1" smtClean="0"/>
              <a:t>demultiplexer</a:t>
            </a:r>
            <a:r>
              <a:rPr lang="en-US" sz="2400" dirty="0" smtClean="0"/>
              <a:t> performs the opposite function of a multiplexer.</a:t>
            </a:r>
          </a:p>
        </p:txBody>
      </p:sp>
      <p:pic>
        <p:nvPicPr>
          <p:cNvPr id="188418" name="Picture 2" descr="https://www.elprocus.com/wp-content/uploads/2014/12/Mux-and-Demux.jpg"/>
          <p:cNvPicPr>
            <a:picLocks noChangeAspect="1" noChangeArrowheads="1"/>
          </p:cNvPicPr>
          <p:nvPr/>
        </p:nvPicPr>
        <p:blipFill>
          <a:blip r:embed="rId3"/>
          <a:srcRect b="16667"/>
          <a:stretch>
            <a:fillRect/>
          </a:stretch>
        </p:blipFill>
        <p:spPr bwMode="auto">
          <a:xfrm>
            <a:off x="3048000" y="4572000"/>
            <a:ext cx="5602744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1066800" y="914400"/>
            <a:ext cx="7848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indent="-346075" algn="just"/>
            <a:r>
              <a:rPr lang="en-US" sz="3200" b="1" dirty="0" smtClean="0"/>
              <a:t>Half Adder</a:t>
            </a:r>
          </a:p>
          <a:p>
            <a:pPr marL="346075" indent="-346075" algn="just">
              <a:buFont typeface="Arial" pitchFamily="34" charset="0"/>
              <a:buChar char="•"/>
            </a:pPr>
            <a:endParaRPr lang="en-US" sz="1100" dirty="0" smtClean="0"/>
          </a:p>
          <a:p>
            <a:pPr marL="346075" indent="-346075" algn="just">
              <a:buFont typeface="Arial" pitchFamily="34" charset="0"/>
              <a:buChar char="•"/>
            </a:pPr>
            <a:r>
              <a:rPr lang="en-US" sz="2600" dirty="0" smtClean="0"/>
              <a:t>Half adder is a combinational logic circuit with two inputs and two outputs. </a:t>
            </a:r>
          </a:p>
          <a:p>
            <a:pPr marL="346075" indent="-346075" algn="just">
              <a:buFont typeface="Arial" pitchFamily="34" charset="0"/>
              <a:buChar char="•"/>
            </a:pPr>
            <a:r>
              <a:rPr lang="en-US" sz="2600" dirty="0" smtClean="0"/>
              <a:t>The half adder circuit is designed to add two single bit binary number A and B. It is the basic building block for addition of two single bit numbers. This circuit has two outputs </a:t>
            </a:r>
            <a:r>
              <a:rPr lang="en-US" sz="2600" b="1" dirty="0" smtClean="0"/>
              <a:t>carry</a:t>
            </a:r>
            <a:r>
              <a:rPr lang="en-US" sz="2600" dirty="0" smtClean="0"/>
              <a:t> and </a:t>
            </a:r>
            <a:r>
              <a:rPr lang="en-US" sz="2600" b="1" dirty="0" smtClean="0"/>
              <a:t>sum</a:t>
            </a:r>
            <a:r>
              <a:rPr lang="en-US" sz="2600" dirty="0" smtClean="0"/>
              <a:t>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295400" y="152400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Combinational Circuits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371600" y="4114800"/>
            <a:ext cx="7620000" cy="75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1740" rIns="317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Block diagram 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	</a:t>
            </a:r>
            <a:r>
              <a:rPr lang="en-US" sz="1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Truth Table</a:t>
            </a:r>
            <a:r>
              <a:rPr lang="en-US" sz="2400" dirty="0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Circuit Diagram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</a:t>
            </a:r>
            <a:b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 descr="Block Diagram of Half Ad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61" y="4724400"/>
            <a:ext cx="3840939" cy="1381125"/>
          </a:xfrm>
          <a:prstGeom prst="rect">
            <a:avLst/>
          </a:prstGeom>
          <a:noFill/>
        </p:spPr>
      </p:pic>
      <p:pic>
        <p:nvPicPr>
          <p:cNvPr id="89091" name="Picture 3" descr="Half Adder Truth 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522838"/>
            <a:ext cx="1828800" cy="2182762"/>
          </a:xfrm>
          <a:prstGeom prst="rect">
            <a:avLst/>
          </a:prstGeom>
          <a:noFill/>
        </p:spPr>
      </p:pic>
      <p:pic>
        <p:nvPicPr>
          <p:cNvPr id="89093" name="Picture 5" descr="Half Adder Circuit Dia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6999" y="4724400"/>
            <a:ext cx="236598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A0C23CEE-39B5-4BE6-BF95-345D0116BDD3}" type="slidenum">
              <a:rPr lang="en-US" sz="110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40</a:t>
            </a:fld>
            <a:endParaRPr lang="en-US" sz="110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94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 err="1" smtClean="0"/>
              <a:t>Demultiplexers</a:t>
            </a:r>
            <a:endParaRPr lang="en-US" sz="4000" dirty="0" smtClean="0"/>
          </a:p>
        </p:txBody>
      </p:sp>
      <p:pic>
        <p:nvPicPr>
          <p:cNvPr id="124930" name="Picture 2" descr="http://image.slidesharecdn.com/mux-130704011030-phpapp01/95/computer-organization-multiplexerdemultiplexer-encoder-8-638.jpg?cb=1372900292"/>
          <p:cNvPicPr>
            <a:picLocks noChangeAspect="1" noChangeArrowheads="1"/>
          </p:cNvPicPr>
          <p:nvPr/>
        </p:nvPicPr>
        <p:blipFill>
          <a:blip r:embed="rId3"/>
          <a:srcRect t="12358" r="51877"/>
          <a:stretch>
            <a:fillRect/>
          </a:stretch>
        </p:blipFill>
        <p:spPr bwMode="auto">
          <a:xfrm>
            <a:off x="1066800" y="1371600"/>
            <a:ext cx="3733800" cy="5105400"/>
          </a:xfrm>
          <a:prstGeom prst="rect">
            <a:avLst/>
          </a:prstGeom>
          <a:noFill/>
        </p:spPr>
      </p:pic>
      <p:pic>
        <p:nvPicPr>
          <p:cNvPr id="186370" name="Picture 2" descr="https://upload.wikimedia.org/wikipedia/commons/4/48/Demultiplex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457574"/>
            <a:ext cx="3768444" cy="16478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A0595D90-C9DB-44B6-9B25-07DFC6AE4B09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41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04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De-multiplexers</a:t>
            </a:r>
          </a:p>
        </p:txBody>
      </p:sp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2100961" y="4186520"/>
          <a:ext cx="5081760" cy="1556135"/>
        </p:xfrm>
        <a:graphic>
          <a:graphicData uri="http://schemas.openxmlformats.org/drawingml/2006/table">
            <a:tbl>
              <a:tblPr/>
              <a:tblGrid>
                <a:gridCol w="846720"/>
                <a:gridCol w="846720"/>
                <a:gridCol w="848160"/>
                <a:gridCol w="846720"/>
                <a:gridCol w="846720"/>
                <a:gridCol w="846720"/>
              </a:tblGrid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A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B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W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X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Y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Z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I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5718240" y="1576966"/>
            <a:ext cx="1405440" cy="1764185"/>
            <a:chOff x="3971" y="1095"/>
            <a:chExt cx="976" cy="1225"/>
          </a:xfrm>
        </p:grpSpPr>
        <p:sp>
          <p:nvSpPr>
            <p:cNvPr id="20554" name="Text Box 105"/>
            <p:cNvSpPr txBox="1">
              <a:spLocks noChangeArrowheads="1"/>
            </p:cNvSpPr>
            <p:nvPr/>
          </p:nvSpPr>
          <p:spPr bwMode="auto">
            <a:xfrm>
              <a:off x="3971" y="1095"/>
              <a:ext cx="977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  <a:tab pos="1313299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W = A'.B'.I</a:t>
              </a:r>
            </a:p>
          </p:txBody>
        </p:sp>
        <p:sp>
          <p:nvSpPr>
            <p:cNvPr id="20555" name="Text Box 106"/>
            <p:cNvSpPr txBox="1">
              <a:spLocks noChangeArrowheads="1"/>
            </p:cNvSpPr>
            <p:nvPr/>
          </p:nvSpPr>
          <p:spPr bwMode="auto">
            <a:xfrm>
              <a:off x="3971" y="1413"/>
              <a:ext cx="906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X = A.B'.I</a:t>
              </a:r>
            </a:p>
          </p:txBody>
        </p:sp>
        <p:sp>
          <p:nvSpPr>
            <p:cNvPr id="20556" name="Text Box 107"/>
            <p:cNvSpPr txBox="1">
              <a:spLocks noChangeArrowheads="1"/>
            </p:cNvSpPr>
            <p:nvPr/>
          </p:nvSpPr>
          <p:spPr bwMode="auto">
            <a:xfrm>
              <a:off x="3971" y="1731"/>
              <a:ext cx="899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Y = A'.B.I</a:t>
              </a:r>
            </a:p>
          </p:txBody>
        </p:sp>
        <p:sp>
          <p:nvSpPr>
            <p:cNvPr id="20557" name="Text Box 108"/>
            <p:cNvSpPr txBox="1">
              <a:spLocks noChangeArrowheads="1"/>
            </p:cNvSpPr>
            <p:nvPr/>
          </p:nvSpPr>
          <p:spPr bwMode="auto">
            <a:xfrm>
              <a:off x="3971" y="2048"/>
              <a:ext cx="8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Z = A.B.I</a:t>
              </a:r>
            </a:p>
          </p:txBody>
        </p:sp>
      </p:grp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1500480" y="1375346"/>
            <a:ext cx="2851200" cy="2599472"/>
            <a:chOff x="1042" y="955"/>
            <a:chExt cx="1980" cy="1805"/>
          </a:xfrm>
        </p:grpSpPr>
        <p:sp>
          <p:nvSpPr>
            <p:cNvPr id="20532" name="Line 110"/>
            <p:cNvSpPr>
              <a:spLocks noChangeShapeType="1"/>
            </p:cNvSpPr>
            <p:nvPr/>
          </p:nvSpPr>
          <p:spPr bwMode="auto">
            <a:xfrm>
              <a:off x="1796" y="2064"/>
              <a:ext cx="1" cy="43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533" name="Line 111"/>
            <p:cNvSpPr>
              <a:spLocks noChangeShapeType="1"/>
            </p:cNvSpPr>
            <p:nvPr/>
          </p:nvSpPr>
          <p:spPr bwMode="auto">
            <a:xfrm>
              <a:off x="2068" y="2064"/>
              <a:ext cx="1" cy="43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534" name="Line 112"/>
            <p:cNvSpPr>
              <a:spLocks noChangeShapeType="1"/>
            </p:cNvSpPr>
            <p:nvPr/>
          </p:nvSpPr>
          <p:spPr bwMode="auto">
            <a:xfrm>
              <a:off x="1209" y="1600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535" name="Line 113"/>
            <p:cNvSpPr>
              <a:spLocks noChangeShapeType="1"/>
            </p:cNvSpPr>
            <p:nvPr/>
          </p:nvSpPr>
          <p:spPr bwMode="auto">
            <a:xfrm>
              <a:off x="2297" y="1214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536" name="Line 114"/>
            <p:cNvSpPr>
              <a:spLocks noChangeShapeType="1"/>
            </p:cNvSpPr>
            <p:nvPr/>
          </p:nvSpPr>
          <p:spPr bwMode="auto">
            <a:xfrm>
              <a:off x="2297" y="1464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537" name="Line 115"/>
            <p:cNvSpPr>
              <a:spLocks noChangeShapeType="1"/>
            </p:cNvSpPr>
            <p:nvPr/>
          </p:nvSpPr>
          <p:spPr bwMode="auto">
            <a:xfrm>
              <a:off x="2298" y="1691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538" name="Line 116"/>
            <p:cNvSpPr>
              <a:spLocks noChangeShapeType="1"/>
            </p:cNvSpPr>
            <p:nvPr/>
          </p:nvSpPr>
          <p:spPr bwMode="auto">
            <a:xfrm>
              <a:off x="2298" y="1963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539" name="AutoShape 117"/>
            <p:cNvSpPr>
              <a:spLocks noChangeArrowheads="1"/>
            </p:cNvSpPr>
            <p:nvPr/>
          </p:nvSpPr>
          <p:spPr bwMode="auto">
            <a:xfrm>
              <a:off x="1477" y="955"/>
              <a:ext cx="1008" cy="1296"/>
            </a:xfrm>
            <a:prstGeom prst="roundRect">
              <a:avLst>
                <a:gd name="adj" fmla="val 97"/>
              </a:avLst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0" name="Text Box 118"/>
            <p:cNvSpPr txBox="1">
              <a:spLocks noChangeArrowheads="1"/>
            </p:cNvSpPr>
            <p:nvPr/>
          </p:nvSpPr>
          <p:spPr bwMode="auto">
            <a:xfrm>
              <a:off x="2100" y="1101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0541" name="Text Box 119"/>
            <p:cNvSpPr txBox="1">
              <a:spLocks noChangeArrowheads="1"/>
            </p:cNvSpPr>
            <p:nvPr/>
          </p:nvSpPr>
          <p:spPr bwMode="auto">
            <a:xfrm>
              <a:off x="1465" y="1496"/>
              <a:ext cx="247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2640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In</a:t>
              </a:r>
            </a:p>
          </p:txBody>
        </p:sp>
        <p:sp>
          <p:nvSpPr>
            <p:cNvPr id="20542" name="Text Box 120"/>
            <p:cNvSpPr txBox="1">
              <a:spLocks noChangeArrowheads="1"/>
            </p:cNvSpPr>
            <p:nvPr/>
          </p:nvSpPr>
          <p:spPr bwMode="auto">
            <a:xfrm>
              <a:off x="1691" y="2027"/>
              <a:ext cx="29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S</a:t>
              </a:r>
              <a:r>
                <a:rPr lang="en-US" baseline="-20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543" name="Text Box 121"/>
            <p:cNvSpPr txBox="1">
              <a:spLocks noChangeArrowheads="1"/>
            </p:cNvSpPr>
            <p:nvPr/>
          </p:nvSpPr>
          <p:spPr bwMode="auto">
            <a:xfrm>
              <a:off x="1963" y="2027"/>
              <a:ext cx="29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S</a:t>
              </a:r>
              <a:r>
                <a:rPr lang="en-US" baseline="-20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0544" name="Text Box 122"/>
            <p:cNvSpPr txBox="1">
              <a:spLocks noChangeArrowheads="1"/>
            </p:cNvSpPr>
            <p:nvPr/>
          </p:nvSpPr>
          <p:spPr bwMode="auto">
            <a:xfrm>
              <a:off x="1042" y="1457"/>
              <a:ext cx="178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0545" name="Text Box 123"/>
            <p:cNvSpPr txBox="1">
              <a:spLocks noChangeArrowheads="1"/>
            </p:cNvSpPr>
            <p:nvPr/>
          </p:nvSpPr>
          <p:spPr bwMode="auto">
            <a:xfrm>
              <a:off x="2729" y="1093"/>
              <a:ext cx="293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0546" name="Text Box 124"/>
            <p:cNvSpPr txBox="1">
              <a:spLocks noChangeArrowheads="1"/>
            </p:cNvSpPr>
            <p:nvPr/>
          </p:nvSpPr>
          <p:spPr bwMode="auto">
            <a:xfrm>
              <a:off x="2729" y="1320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0547" name="Text Box 125"/>
            <p:cNvSpPr txBox="1">
              <a:spLocks noChangeArrowheads="1"/>
            </p:cNvSpPr>
            <p:nvPr/>
          </p:nvSpPr>
          <p:spPr bwMode="auto">
            <a:xfrm>
              <a:off x="2729" y="1547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0548" name="Text Box 126"/>
            <p:cNvSpPr txBox="1">
              <a:spLocks noChangeArrowheads="1"/>
            </p:cNvSpPr>
            <p:nvPr/>
          </p:nvSpPr>
          <p:spPr bwMode="auto">
            <a:xfrm>
              <a:off x="2729" y="1819"/>
              <a:ext cx="23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0549" name="Text Box 127"/>
            <p:cNvSpPr txBox="1">
              <a:spLocks noChangeArrowheads="1"/>
            </p:cNvSpPr>
            <p:nvPr/>
          </p:nvSpPr>
          <p:spPr bwMode="auto">
            <a:xfrm>
              <a:off x="1675" y="2488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0550" name="Text Box 128"/>
            <p:cNvSpPr txBox="1">
              <a:spLocks noChangeArrowheads="1"/>
            </p:cNvSpPr>
            <p:nvPr/>
          </p:nvSpPr>
          <p:spPr bwMode="auto">
            <a:xfrm>
              <a:off x="1947" y="2488"/>
              <a:ext cx="24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0551" name="Text Box 129"/>
            <p:cNvSpPr txBox="1">
              <a:spLocks noChangeArrowheads="1"/>
            </p:cNvSpPr>
            <p:nvPr/>
          </p:nvSpPr>
          <p:spPr bwMode="auto">
            <a:xfrm>
              <a:off x="2100" y="1351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552" name="Text Box 130"/>
            <p:cNvSpPr txBox="1">
              <a:spLocks noChangeArrowheads="1"/>
            </p:cNvSpPr>
            <p:nvPr/>
          </p:nvSpPr>
          <p:spPr bwMode="auto">
            <a:xfrm>
              <a:off x="2100" y="1578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0553" name="Text Box 131"/>
            <p:cNvSpPr txBox="1">
              <a:spLocks noChangeArrowheads="1"/>
            </p:cNvSpPr>
            <p:nvPr/>
          </p:nvSpPr>
          <p:spPr bwMode="auto">
            <a:xfrm>
              <a:off x="2101" y="1827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6685C5B4-1DFD-4DA9-AE3F-6644B3D9D789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42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1509" name="Text Box 1"/>
          <p:cNvSpPr txBox="1">
            <a:spLocks noChangeArrowheads="1"/>
          </p:cNvSpPr>
          <p:nvPr/>
        </p:nvSpPr>
        <p:spPr bwMode="auto">
          <a:xfrm>
            <a:off x="456481" y="313953"/>
            <a:ext cx="8228160" cy="5196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6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8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Decoders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4C788BDA-677B-4040-85B3-805067C58B4E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43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25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-76200"/>
            <a:ext cx="8228160" cy="1144921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Decoders</a:t>
            </a: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068272"/>
            <a:ext cx="8077200" cy="4265728"/>
          </a:xfrm>
        </p:spPr>
        <p:txBody>
          <a:bodyPr lIns="82945" tIns="41473" rIns="82945" bIns="41473">
            <a:no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en-IN" sz="2400" dirty="0" smtClean="0">
                <a:solidFill>
                  <a:srgbClr val="003366"/>
                </a:solidFill>
              </a:rPr>
              <a:t>Decoder is </a:t>
            </a:r>
            <a:r>
              <a:rPr lang="en-IN" sz="2400" dirty="0" smtClean="0">
                <a:solidFill>
                  <a:srgbClr val="003366"/>
                </a:solidFill>
              </a:rPr>
              <a:t>a combinational circuit that decodes the information on </a:t>
            </a:r>
            <a:r>
              <a:rPr lang="en-IN" sz="2400" dirty="0" smtClean="0">
                <a:solidFill>
                  <a:srgbClr val="003366"/>
                </a:solidFill>
              </a:rPr>
              <a:t>N </a:t>
            </a:r>
            <a:r>
              <a:rPr lang="en-IN" sz="2400" dirty="0" smtClean="0">
                <a:solidFill>
                  <a:srgbClr val="003366"/>
                </a:solidFill>
              </a:rPr>
              <a:t>input lines to a </a:t>
            </a:r>
            <a:r>
              <a:rPr lang="en-IN" sz="2400" dirty="0" smtClean="0">
                <a:solidFill>
                  <a:srgbClr val="003366"/>
                </a:solidFill>
              </a:rPr>
              <a:t>max. </a:t>
            </a:r>
            <a:r>
              <a:rPr lang="en-IN" sz="2400" dirty="0" smtClean="0">
                <a:solidFill>
                  <a:srgbClr val="003366"/>
                </a:solidFill>
              </a:rPr>
              <a:t>of </a:t>
            </a:r>
            <a:r>
              <a:rPr lang="en-US" sz="2400" dirty="0" smtClean="0"/>
              <a:t>2</a:t>
            </a:r>
            <a:r>
              <a:rPr lang="en-US" sz="2400" baseline="40000" dirty="0" smtClean="0"/>
              <a:t>N </a:t>
            </a:r>
            <a:r>
              <a:rPr lang="en-IN" sz="2400" dirty="0" smtClean="0">
                <a:solidFill>
                  <a:srgbClr val="003366"/>
                </a:solidFill>
              </a:rPr>
              <a:t>output </a:t>
            </a:r>
            <a:r>
              <a:rPr lang="en-IN" sz="2400" dirty="0" smtClean="0">
                <a:solidFill>
                  <a:srgbClr val="003366"/>
                </a:solidFill>
              </a:rPr>
              <a:t>lines</a:t>
            </a:r>
            <a:endParaRPr lang="en-US" sz="2400" dirty="0" smtClean="0">
              <a:solidFill>
                <a:srgbClr val="003366"/>
              </a:solidFill>
            </a:endParaRP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003366"/>
                </a:solidFill>
              </a:rPr>
              <a:t>A </a:t>
            </a:r>
            <a:r>
              <a:rPr lang="en-US" sz="2400" dirty="0" smtClean="0">
                <a:solidFill>
                  <a:srgbClr val="003366"/>
                </a:solidFill>
              </a:rPr>
              <a:t>decoder is a logic circuit that </a:t>
            </a:r>
            <a:r>
              <a:rPr lang="en-US" sz="2400" dirty="0" smtClean="0">
                <a:solidFill>
                  <a:srgbClr val="3333FF"/>
                </a:solidFill>
              </a:rPr>
              <a:t>accepts a set of inputs</a:t>
            </a:r>
            <a:r>
              <a:rPr lang="en-US" sz="2400" dirty="0" smtClean="0">
                <a:solidFill>
                  <a:srgbClr val="003366"/>
                </a:solidFill>
              </a:rPr>
              <a:t> that represents a binary number and </a:t>
            </a:r>
            <a:r>
              <a:rPr lang="en-US" sz="2400" dirty="0" smtClean="0">
                <a:solidFill>
                  <a:srgbClr val="3333FF"/>
                </a:solidFill>
              </a:rPr>
              <a:t>activates only the output that corresponds to the input number.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003366"/>
                </a:solidFill>
              </a:rPr>
              <a:t>In other words, a decoder circuit looks  at its inputs, determines which binary number is present there, and activates the one output that  corresponds to that  number ; all other outputs remain inactive.</a:t>
            </a:r>
          </a:p>
          <a:p>
            <a:pPr marL="391686" indent="-293764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A decoder has N inputs &amp; 2</a:t>
            </a:r>
            <a:r>
              <a:rPr lang="en-US" sz="2400" baseline="40000" dirty="0" smtClean="0"/>
              <a:t>N</a:t>
            </a:r>
            <a:r>
              <a:rPr lang="en-US" sz="2400" dirty="0" smtClean="0"/>
              <a:t> outputs</a:t>
            </a:r>
          </a:p>
          <a:p>
            <a:pPr marL="391686" indent="-293764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A decoder selects one of 2</a:t>
            </a:r>
            <a:r>
              <a:rPr lang="en-US" sz="2400" baseline="40000" dirty="0" smtClean="0"/>
              <a:t>N</a:t>
            </a:r>
            <a:r>
              <a:rPr lang="en-US" sz="2400" dirty="0" smtClean="0"/>
              <a:t> outputs by decoding the binary value on the N inputs.</a:t>
            </a:r>
          </a:p>
          <a:p>
            <a:pPr marL="391686" indent="-293764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>
                <a:solidFill>
                  <a:srgbClr val="FF0000"/>
                </a:solidFill>
              </a:rPr>
              <a:t>Converting from Binary to Decimal is called Decode</a:t>
            </a:r>
            <a:r>
              <a:rPr lang="en-IN" sz="2400" dirty="0" smtClean="0"/>
              <a:t>.</a:t>
            </a:r>
            <a:endParaRPr lang="en-US" sz="2400" dirty="0" smtClean="0"/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1B0B90BB-4B38-4B85-8A24-1690673CBE30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44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Decoders</a:t>
            </a:r>
          </a:p>
        </p:txBody>
      </p:sp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2100961" y="4120273"/>
          <a:ext cx="5081760" cy="1556135"/>
        </p:xfrm>
        <a:graphic>
          <a:graphicData uri="http://schemas.openxmlformats.org/drawingml/2006/table">
            <a:tbl>
              <a:tblPr/>
              <a:tblGrid>
                <a:gridCol w="846720"/>
                <a:gridCol w="846720"/>
                <a:gridCol w="848160"/>
                <a:gridCol w="846720"/>
                <a:gridCol w="846720"/>
                <a:gridCol w="846720"/>
              </a:tblGrid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A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B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W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X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Y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Z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602" name="Text Box 104"/>
          <p:cNvSpPr txBox="1">
            <a:spLocks noChangeArrowheads="1"/>
          </p:cNvSpPr>
          <p:nvPr/>
        </p:nvSpPr>
        <p:spPr bwMode="auto">
          <a:xfrm>
            <a:off x="3663360" y="3522610"/>
            <a:ext cx="2185920" cy="364359"/>
          </a:xfrm>
          <a:prstGeom prst="rect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lIns="81639" tIns="53392" rIns="81639" bIns="40820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>
                <a:solidFill>
                  <a:srgbClr val="800000"/>
                </a:solidFill>
                <a:latin typeface="Times New Roman" pitchFamily="18" charset="0"/>
              </a:rPr>
              <a:t>Active-high outputs</a:t>
            </a: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2142720" y="1538082"/>
            <a:ext cx="2939040" cy="1864996"/>
            <a:chOff x="1488" y="1068"/>
            <a:chExt cx="2041" cy="1295"/>
          </a:xfrm>
        </p:grpSpPr>
        <p:sp>
          <p:nvSpPr>
            <p:cNvPr id="23613" name="Line 106"/>
            <p:cNvSpPr>
              <a:spLocks noChangeShapeType="1"/>
            </p:cNvSpPr>
            <p:nvPr/>
          </p:nvSpPr>
          <p:spPr bwMode="auto">
            <a:xfrm>
              <a:off x="1716" y="1849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614" name="Line 107"/>
            <p:cNvSpPr>
              <a:spLocks noChangeShapeType="1"/>
            </p:cNvSpPr>
            <p:nvPr/>
          </p:nvSpPr>
          <p:spPr bwMode="auto">
            <a:xfrm>
              <a:off x="1716" y="1555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615" name="Line 108"/>
            <p:cNvSpPr>
              <a:spLocks noChangeShapeType="1"/>
            </p:cNvSpPr>
            <p:nvPr/>
          </p:nvSpPr>
          <p:spPr bwMode="auto">
            <a:xfrm>
              <a:off x="2804" y="1328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616" name="Line 109"/>
            <p:cNvSpPr>
              <a:spLocks noChangeShapeType="1"/>
            </p:cNvSpPr>
            <p:nvPr/>
          </p:nvSpPr>
          <p:spPr bwMode="auto">
            <a:xfrm>
              <a:off x="2804" y="1577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617" name="Line 110"/>
            <p:cNvSpPr>
              <a:spLocks noChangeShapeType="1"/>
            </p:cNvSpPr>
            <p:nvPr/>
          </p:nvSpPr>
          <p:spPr bwMode="auto">
            <a:xfrm>
              <a:off x="2804" y="1804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618" name="Line 111"/>
            <p:cNvSpPr>
              <a:spLocks noChangeShapeType="1"/>
            </p:cNvSpPr>
            <p:nvPr/>
          </p:nvSpPr>
          <p:spPr bwMode="auto">
            <a:xfrm>
              <a:off x="2804" y="2076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619" name="AutoShape 112"/>
            <p:cNvSpPr>
              <a:spLocks noChangeArrowheads="1"/>
            </p:cNvSpPr>
            <p:nvPr/>
          </p:nvSpPr>
          <p:spPr bwMode="auto">
            <a:xfrm>
              <a:off x="1984" y="1068"/>
              <a:ext cx="1008" cy="1296"/>
            </a:xfrm>
            <a:prstGeom prst="roundRect">
              <a:avLst>
                <a:gd name="adj" fmla="val 97"/>
              </a:avLst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Text Box 113"/>
            <p:cNvSpPr txBox="1">
              <a:spLocks noChangeArrowheads="1"/>
            </p:cNvSpPr>
            <p:nvPr/>
          </p:nvSpPr>
          <p:spPr bwMode="auto">
            <a:xfrm>
              <a:off x="1488" y="1416"/>
              <a:ext cx="24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3621" name="Text Box 114"/>
            <p:cNvSpPr txBox="1">
              <a:spLocks noChangeArrowheads="1"/>
            </p:cNvSpPr>
            <p:nvPr/>
          </p:nvSpPr>
          <p:spPr bwMode="auto">
            <a:xfrm>
              <a:off x="3236" y="1206"/>
              <a:ext cx="293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3622" name="Text Box 115"/>
            <p:cNvSpPr txBox="1">
              <a:spLocks noChangeArrowheads="1"/>
            </p:cNvSpPr>
            <p:nvPr/>
          </p:nvSpPr>
          <p:spPr bwMode="auto">
            <a:xfrm>
              <a:off x="3236" y="1433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3623" name="Text Box 116"/>
            <p:cNvSpPr txBox="1">
              <a:spLocks noChangeArrowheads="1"/>
            </p:cNvSpPr>
            <p:nvPr/>
          </p:nvSpPr>
          <p:spPr bwMode="auto">
            <a:xfrm>
              <a:off x="3236" y="1660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3624" name="Text Box 117"/>
            <p:cNvSpPr txBox="1">
              <a:spLocks noChangeArrowheads="1"/>
            </p:cNvSpPr>
            <p:nvPr/>
          </p:nvSpPr>
          <p:spPr bwMode="auto">
            <a:xfrm>
              <a:off x="3236" y="1932"/>
              <a:ext cx="23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3625" name="Text Box 118"/>
            <p:cNvSpPr txBox="1">
              <a:spLocks noChangeArrowheads="1"/>
            </p:cNvSpPr>
            <p:nvPr/>
          </p:nvSpPr>
          <p:spPr bwMode="auto">
            <a:xfrm>
              <a:off x="1971" y="1428"/>
              <a:ext cx="215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600" rIns="90000" bIns="45000"/>
            <a:lstStyle/>
            <a:p>
              <a:pPr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baseline="-200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626" name="Text Box 119"/>
            <p:cNvSpPr txBox="1">
              <a:spLocks noChangeArrowheads="1"/>
            </p:cNvSpPr>
            <p:nvPr/>
          </p:nvSpPr>
          <p:spPr bwMode="auto">
            <a:xfrm>
              <a:off x="1971" y="1723"/>
              <a:ext cx="215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600" rIns="90000" bIns="45000"/>
            <a:lstStyle/>
            <a:p>
              <a:pPr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baseline="-20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627" name="Text Box 120"/>
            <p:cNvSpPr txBox="1">
              <a:spLocks noChangeArrowheads="1"/>
            </p:cNvSpPr>
            <p:nvPr/>
          </p:nvSpPr>
          <p:spPr bwMode="auto">
            <a:xfrm>
              <a:off x="1488" y="1711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3628" name="Text Box 121"/>
            <p:cNvSpPr txBox="1">
              <a:spLocks noChangeArrowheads="1"/>
            </p:cNvSpPr>
            <p:nvPr/>
          </p:nvSpPr>
          <p:spPr bwMode="auto">
            <a:xfrm>
              <a:off x="2621" y="1237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629" name="Text Box 122"/>
            <p:cNvSpPr txBox="1">
              <a:spLocks noChangeArrowheads="1"/>
            </p:cNvSpPr>
            <p:nvPr/>
          </p:nvSpPr>
          <p:spPr bwMode="auto">
            <a:xfrm>
              <a:off x="2622" y="1487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3630" name="Text Box 123"/>
            <p:cNvSpPr txBox="1">
              <a:spLocks noChangeArrowheads="1"/>
            </p:cNvSpPr>
            <p:nvPr/>
          </p:nvSpPr>
          <p:spPr bwMode="auto">
            <a:xfrm>
              <a:off x="2622" y="1714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3631" name="Text Box 124"/>
            <p:cNvSpPr txBox="1">
              <a:spLocks noChangeArrowheads="1"/>
            </p:cNvSpPr>
            <p:nvPr/>
          </p:nvSpPr>
          <p:spPr bwMode="auto">
            <a:xfrm>
              <a:off x="2622" y="1963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143041" y="1578406"/>
            <a:ext cx="1242720" cy="1764186"/>
            <a:chOff x="4266" y="1096"/>
            <a:chExt cx="863" cy="1225"/>
          </a:xfrm>
        </p:grpSpPr>
        <p:sp>
          <p:nvSpPr>
            <p:cNvPr id="23609" name="Text Box 126"/>
            <p:cNvSpPr txBox="1">
              <a:spLocks noChangeArrowheads="1"/>
            </p:cNvSpPr>
            <p:nvPr/>
          </p:nvSpPr>
          <p:spPr bwMode="auto">
            <a:xfrm>
              <a:off x="4266" y="1096"/>
              <a:ext cx="864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W = A'.B'</a:t>
              </a:r>
            </a:p>
          </p:txBody>
        </p:sp>
        <p:sp>
          <p:nvSpPr>
            <p:cNvPr id="23610" name="Text Box 127"/>
            <p:cNvSpPr txBox="1">
              <a:spLocks noChangeArrowheads="1"/>
            </p:cNvSpPr>
            <p:nvPr/>
          </p:nvSpPr>
          <p:spPr bwMode="auto">
            <a:xfrm>
              <a:off x="4266" y="1413"/>
              <a:ext cx="793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X = A.B'</a:t>
              </a:r>
            </a:p>
          </p:txBody>
        </p:sp>
        <p:sp>
          <p:nvSpPr>
            <p:cNvPr id="23611" name="Text Box 128"/>
            <p:cNvSpPr txBox="1">
              <a:spLocks noChangeArrowheads="1"/>
            </p:cNvSpPr>
            <p:nvPr/>
          </p:nvSpPr>
          <p:spPr bwMode="auto">
            <a:xfrm>
              <a:off x="4266" y="1731"/>
              <a:ext cx="787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Y = A'.B</a:t>
              </a:r>
            </a:p>
          </p:txBody>
        </p:sp>
        <p:sp>
          <p:nvSpPr>
            <p:cNvPr id="23612" name="Text Box 129"/>
            <p:cNvSpPr txBox="1">
              <a:spLocks noChangeArrowheads="1"/>
            </p:cNvSpPr>
            <p:nvPr/>
          </p:nvSpPr>
          <p:spPr bwMode="auto">
            <a:xfrm>
              <a:off x="4266" y="2049"/>
              <a:ext cx="739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Z = A.B</a:t>
              </a:r>
            </a:p>
          </p:txBody>
        </p:sp>
      </p:grpSp>
      <p:sp>
        <p:nvSpPr>
          <p:cNvPr id="23605" name="Text Box 130"/>
          <p:cNvSpPr txBox="1">
            <a:spLocks noChangeArrowheads="1"/>
          </p:cNvSpPr>
          <p:nvPr/>
        </p:nvSpPr>
        <p:spPr bwMode="auto">
          <a:xfrm>
            <a:off x="1064161" y="3045921"/>
            <a:ext cx="5558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006B6B"/>
                </a:solidFill>
              </a:rPr>
              <a:t>msb</a:t>
            </a:r>
          </a:p>
        </p:txBody>
      </p: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1594080" y="2805415"/>
            <a:ext cx="828000" cy="1242851"/>
            <a:chOff x="1107" y="1948"/>
            <a:chExt cx="575" cy="863"/>
          </a:xfrm>
        </p:grpSpPr>
        <p:sp>
          <p:nvSpPr>
            <p:cNvPr id="23607" name="Line 132"/>
            <p:cNvSpPr>
              <a:spLocks noChangeShapeType="1"/>
            </p:cNvSpPr>
            <p:nvPr/>
          </p:nvSpPr>
          <p:spPr bwMode="auto">
            <a:xfrm flipV="1">
              <a:off x="1107" y="1947"/>
              <a:ext cx="432" cy="290"/>
            </a:xfrm>
            <a:prstGeom prst="line">
              <a:avLst/>
            </a:prstGeom>
            <a:noFill/>
            <a:ln w="9525">
              <a:solidFill>
                <a:srgbClr val="006B6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608" name="Line 133"/>
            <p:cNvSpPr>
              <a:spLocks noChangeShapeType="1"/>
            </p:cNvSpPr>
            <p:nvPr/>
          </p:nvSpPr>
          <p:spPr bwMode="auto">
            <a:xfrm>
              <a:off x="1107" y="2236"/>
              <a:ext cx="576" cy="576"/>
            </a:xfrm>
            <a:prstGeom prst="line">
              <a:avLst/>
            </a:prstGeom>
            <a:noFill/>
            <a:ln w="9525">
              <a:solidFill>
                <a:srgbClr val="006B6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349ECEBB-A6B1-4C28-A07C-84EA8FB7F7E6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45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45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Decoders</a:t>
            </a:r>
          </a:p>
        </p:txBody>
      </p:sp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2100961" y="4120273"/>
          <a:ext cx="5081760" cy="1556135"/>
        </p:xfrm>
        <a:graphic>
          <a:graphicData uri="http://schemas.openxmlformats.org/drawingml/2006/table">
            <a:tbl>
              <a:tblPr/>
              <a:tblGrid>
                <a:gridCol w="846720"/>
                <a:gridCol w="846720"/>
                <a:gridCol w="848160"/>
                <a:gridCol w="846720"/>
                <a:gridCol w="846720"/>
                <a:gridCol w="846720"/>
              </a:tblGrid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A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B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W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X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Y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Z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626" name="Text Box 104"/>
          <p:cNvSpPr txBox="1">
            <a:spLocks noChangeArrowheads="1"/>
          </p:cNvSpPr>
          <p:nvPr/>
        </p:nvSpPr>
        <p:spPr bwMode="auto">
          <a:xfrm>
            <a:off x="3663360" y="3522610"/>
            <a:ext cx="2113920" cy="364359"/>
          </a:xfrm>
          <a:prstGeom prst="rect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lIns="81639" tIns="53392" rIns="81639" bIns="40820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>
                <a:solidFill>
                  <a:srgbClr val="800000"/>
                </a:solidFill>
                <a:latin typeface="Times New Roman" pitchFamily="18" charset="0"/>
              </a:rPr>
              <a:t>Active-low outputs</a:t>
            </a: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6143040" y="1578406"/>
            <a:ext cx="1491840" cy="1764186"/>
            <a:chOff x="4266" y="1096"/>
            <a:chExt cx="1036" cy="1225"/>
          </a:xfrm>
        </p:grpSpPr>
        <p:sp>
          <p:nvSpPr>
            <p:cNvPr id="24656" name="Text Box 106"/>
            <p:cNvSpPr txBox="1">
              <a:spLocks noChangeArrowheads="1"/>
            </p:cNvSpPr>
            <p:nvPr/>
          </p:nvSpPr>
          <p:spPr bwMode="auto">
            <a:xfrm>
              <a:off x="4266" y="1096"/>
              <a:ext cx="1037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  <a:tab pos="1313299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W = (A'.B')'</a:t>
              </a:r>
            </a:p>
          </p:txBody>
        </p:sp>
        <p:sp>
          <p:nvSpPr>
            <p:cNvPr id="24657" name="Text Box 107"/>
            <p:cNvSpPr txBox="1">
              <a:spLocks noChangeArrowheads="1"/>
            </p:cNvSpPr>
            <p:nvPr/>
          </p:nvSpPr>
          <p:spPr bwMode="auto">
            <a:xfrm>
              <a:off x="4266" y="1413"/>
              <a:ext cx="966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  <a:tab pos="1313299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X = (A.B')'</a:t>
              </a:r>
            </a:p>
          </p:txBody>
        </p:sp>
        <p:sp>
          <p:nvSpPr>
            <p:cNvPr id="24658" name="Text Box 108"/>
            <p:cNvSpPr txBox="1">
              <a:spLocks noChangeArrowheads="1"/>
            </p:cNvSpPr>
            <p:nvPr/>
          </p:nvSpPr>
          <p:spPr bwMode="auto">
            <a:xfrm>
              <a:off x="4266" y="1731"/>
              <a:ext cx="960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  <a:tab pos="1313299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Y = (A'.B)'</a:t>
              </a:r>
            </a:p>
          </p:txBody>
        </p:sp>
        <p:sp>
          <p:nvSpPr>
            <p:cNvPr id="24659" name="Text Box 109"/>
            <p:cNvSpPr txBox="1">
              <a:spLocks noChangeArrowheads="1"/>
            </p:cNvSpPr>
            <p:nvPr/>
          </p:nvSpPr>
          <p:spPr bwMode="auto">
            <a:xfrm>
              <a:off x="4266" y="2049"/>
              <a:ext cx="91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  <a:tab pos="1313299" algn="l"/>
                </a:tabLst>
              </a:pPr>
              <a:r>
                <a:rPr lang="en-US" sz="2200" dirty="0">
                  <a:solidFill>
                    <a:srgbClr val="663300"/>
                  </a:solidFill>
                  <a:latin typeface="Times New Roman" pitchFamily="18" charset="0"/>
                </a:rPr>
                <a:t>Z = (A.B)'</a:t>
              </a:r>
            </a:p>
          </p:txBody>
        </p:sp>
      </p:grpSp>
      <p:sp>
        <p:nvSpPr>
          <p:cNvPr id="24628" name="Text Box 110"/>
          <p:cNvSpPr txBox="1">
            <a:spLocks noChangeArrowheads="1"/>
          </p:cNvSpPr>
          <p:nvPr/>
        </p:nvSpPr>
        <p:spPr bwMode="auto">
          <a:xfrm>
            <a:off x="1064161" y="3045921"/>
            <a:ext cx="5558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006B6B"/>
                </a:solidFill>
              </a:rPr>
              <a:t>msb</a:t>
            </a: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1594080" y="2805415"/>
            <a:ext cx="828000" cy="1242851"/>
            <a:chOff x="1107" y="1948"/>
            <a:chExt cx="575" cy="863"/>
          </a:xfrm>
        </p:grpSpPr>
        <p:sp>
          <p:nvSpPr>
            <p:cNvPr id="24654" name="Line 112"/>
            <p:cNvSpPr>
              <a:spLocks noChangeShapeType="1"/>
            </p:cNvSpPr>
            <p:nvPr/>
          </p:nvSpPr>
          <p:spPr bwMode="auto">
            <a:xfrm flipV="1">
              <a:off x="1107" y="1947"/>
              <a:ext cx="432" cy="290"/>
            </a:xfrm>
            <a:prstGeom prst="line">
              <a:avLst/>
            </a:prstGeom>
            <a:noFill/>
            <a:ln w="9525">
              <a:solidFill>
                <a:srgbClr val="006B6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55" name="Line 113"/>
            <p:cNvSpPr>
              <a:spLocks noChangeShapeType="1"/>
            </p:cNvSpPr>
            <p:nvPr/>
          </p:nvSpPr>
          <p:spPr bwMode="auto">
            <a:xfrm>
              <a:off x="1107" y="2236"/>
              <a:ext cx="576" cy="576"/>
            </a:xfrm>
            <a:prstGeom prst="line">
              <a:avLst/>
            </a:prstGeom>
            <a:noFill/>
            <a:ln w="9525">
              <a:solidFill>
                <a:srgbClr val="006B6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2142720" y="1538082"/>
            <a:ext cx="2939040" cy="1864996"/>
            <a:chOff x="1488" y="1068"/>
            <a:chExt cx="2041" cy="1295"/>
          </a:xfrm>
        </p:grpSpPr>
        <p:sp>
          <p:nvSpPr>
            <p:cNvPr id="24631" name="Line 115"/>
            <p:cNvSpPr>
              <a:spLocks noChangeShapeType="1"/>
            </p:cNvSpPr>
            <p:nvPr/>
          </p:nvSpPr>
          <p:spPr bwMode="auto">
            <a:xfrm>
              <a:off x="1716" y="1849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32" name="Line 116"/>
            <p:cNvSpPr>
              <a:spLocks noChangeShapeType="1"/>
            </p:cNvSpPr>
            <p:nvPr/>
          </p:nvSpPr>
          <p:spPr bwMode="auto">
            <a:xfrm>
              <a:off x="1716" y="1555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33" name="Line 117"/>
            <p:cNvSpPr>
              <a:spLocks noChangeShapeType="1"/>
            </p:cNvSpPr>
            <p:nvPr/>
          </p:nvSpPr>
          <p:spPr bwMode="auto">
            <a:xfrm>
              <a:off x="2804" y="1328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34" name="Line 118"/>
            <p:cNvSpPr>
              <a:spLocks noChangeShapeType="1"/>
            </p:cNvSpPr>
            <p:nvPr/>
          </p:nvSpPr>
          <p:spPr bwMode="auto">
            <a:xfrm>
              <a:off x="2804" y="1577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35" name="Line 119"/>
            <p:cNvSpPr>
              <a:spLocks noChangeShapeType="1"/>
            </p:cNvSpPr>
            <p:nvPr/>
          </p:nvSpPr>
          <p:spPr bwMode="auto">
            <a:xfrm>
              <a:off x="2804" y="1804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36" name="Line 120"/>
            <p:cNvSpPr>
              <a:spLocks noChangeShapeType="1"/>
            </p:cNvSpPr>
            <p:nvPr/>
          </p:nvSpPr>
          <p:spPr bwMode="auto">
            <a:xfrm>
              <a:off x="2804" y="2076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37" name="AutoShape 121"/>
            <p:cNvSpPr>
              <a:spLocks noChangeArrowheads="1"/>
            </p:cNvSpPr>
            <p:nvPr/>
          </p:nvSpPr>
          <p:spPr bwMode="auto">
            <a:xfrm>
              <a:off x="1984" y="1068"/>
              <a:ext cx="1008" cy="1296"/>
            </a:xfrm>
            <a:prstGeom prst="roundRect">
              <a:avLst>
                <a:gd name="adj" fmla="val 97"/>
              </a:avLst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Text Box 122"/>
            <p:cNvSpPr txBox="1">
              <a:spLocks noChangeArrowheads="1"/>
            </p:cNvSpPr>
            <p:nvPr/>
          </p:nvSpPr>
          <p:spPr bwMode="auto">
            <a:xfrm>
              <a:off x="1488" y="1416"/>
              <a:ext cx="24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4639" name="Text Box 123"/>
            <p:cNvSpPr txBox="1">
              <a:spLocks noChangeArrowheads="1"/>
            </p:cNvSpPr>
            <p:nvPr/>
          </p:nvSpPr>
          <p:spPr bwMode="auto">
            <a:xfrm>
              <a:off x="3236" y="1206"/>
              <a:ext cx="293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4640" name="Text Box 124"/>
            <p:cNvSpPr txBox="1">
              <a:spLocks noChangeArrowheads="1"/>
            </p:cNvSpPr>
            <p:nvPr/>
          </p:nvSpPr>
          <p:spPr bwMode="auto">
            <a:xfrm>
              <a:off x="3236" y="1433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4641" name="Text Box 125"/>
            <p:cNvSpPr txBox="1">
              <a:spLocks noChangeArrowheads="1"/>
            </p:cNvSpPr>
            <p:nvPr/>
          </p:nvSpPr>
          <p:spPr bwMode="auto">
            <a:xfrm>
              <a:off x="3236" y="1660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4642" name="Text Box 126"/>
            <p:cNvSpPr txBox="1">
              <a:spLocks noChangeArrowheads="1"/>
            </p:cNvSpPr>
            <p:nvPr/>
          </p:nvSpPr>
          <p:spPr bwMode="auto">
            <a:xfrm>
              <a:off x="3236" y="1932"/>
              <a:ext cx="23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4643" name="Text Box 127"/>
            <p:cNvSpPr txBox="1">
              <a:spLocks noChangeArrowheads="1"/>
            </p:cNvSpPr>
            <p:nvPr/>
          </p:nvSpPr>
          <p:spPr bwMode="auto">
            <a:xfrm>
              <a:off x="1971" y="1428"/>
              <a:ext cx="215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600" rIns="90000" bIns="45000"/>
            <a:lstStyle/>
            <a:p>
              <a:pPr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baseline="-200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644" name="Text Box 128"/>
            <p:cNvSpPr txBox="1">
              <a:spLocks noChangeArrowheads="1"/>
            </p:cNvSpPr>
            <p:nvPr/>
          </p:nvSpPr>
          <p:spPr bwMode="auto">
            <a:xfrm>
              <a:off x="1971" y="1723"/>
              <a:ext cx="215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600" rIns="90000" bIns="45000"/>
            <a:lstStyle/>
            <a:p>
              <a:pPr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baseline="-20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45" name="Text Box 129"/>
            <p:cNvSpPr txBox="1">
              <a:spLocks noChangeArrowheads="1"/>
            </p:cNvSpPr>
            <p:nvPr/>
          </p:nvSpPr>
          <p:spPr bwMode="auto">
            <a:xfrm>
              <a:off x="1488" y="1711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4646" name="Text Box 130"/>
            <p:cNvSpPr txBox="1">
              <a:spLocks noChangeArrowheads="1"/>
            </p:cNvSpPr>
            <p:nvPr/>
          </p:nvSpPr>
          <p:spPr bwMode="auto">
            <a:xfrm>
              <a:off x="2621" y="1237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4647" name="Text Box 131"/>
            <p:cNvSpPr txBox="1">
              <a:spLocks noChangeArrowheads="1"/>
            </p:cNvSpPr>
            <p:nvPr/>
          </p:nvSpPr>
          <p:spPr bwMode="auto">
            <a:xfrm>
              <a:off x="2622" y="1487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4648" name="Text Box 132"/>
            <p:cNvSpPr txBox="1">
              <a:spLocks noChangeArrowheads="1"/>
            </p:cNvSpPr>
            <p:nvPr/>
          </p:nvSpPr>
          <p:spPr bwMode="auto">
            <a:xfrm>
              <a:off x="2622" y="1714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4649" name="Text Box 133"/>
            <p:cNvSpPr txBox="1">
              <a:spLocks noChangeArrowheads="1"/>
            </p:cNvSpPr>
            <p:nvPr/>
          </p:nvSpPr>
          <p:spPr bwMode="auto">
            <a:xfrm>
              <a:off x="2622" y="1963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4650" name="Oval 134"/>
            <p:cNvSpPr>
              <a:spLocks noChangeArrowheads="1"/>
            </p:cNvSpPr>
            <p:nvPr/>
          </p:nvSpPr>
          <p:spPr bwMode="auto">
            <a:xfrm>
              <a:off x="3004" y="1283"/>
              <a:ext cx="98" cy="98"/>
            </a:xfrm>
            <a:prstGeom prst="ellipse">
              <a:avLst/>
            </a:prstGeom>
            <a:solidFill>
              <a:srgbClr val="FFFFFF"/>
            </a:solidFill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1" name="Oval 135"/>
            <p:cNvSpPr>
              <a:spLocks noChangeArrowheads="1"/>
            </p:cNvSpPr>
            <p:nvPr/>
          </p:nvSpPr>
          <p:spPr bwMode="auto">
            <a:xfrm>
              <a:off x="3004" y="1533"/>
              <a:ext cx="98" cy="98"/>
            </a:xfrm>
            <a:prstGeom prst="ellipse">
              <a:avLst/>
            </a:prstGeom>
            <a:solidFill>
              <a:srgbClr val="FFFFFF"/>
            </a:solidFill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2" name="Oval 136"/>
            <p:cNvSpPr>
              <a:spLocks noChangeArrowheads="1"/>
            </p:cNvSpPr>
            <p:nvPr/>
          </p:nvSpPr>
          <p:spPr bwMode="auto">
            <a:xfrm>
              <a:off x="3004" y="1759"/>
              <a:ext cx="98" cy="98"/>
            </a:xfrm>
            <a:prstGeom prst="ellipse">
              <a:avLst/>
            </a:prstGeom>
            <a:solidFill>
              <a:srgbClr val="FFFFFF"/>
            </a:solidFill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3" name="Oval 137"/>
            <p:cNvSpPr>
              <a:spLocks noChangeArrowheads="1"/>
            </p:cNvSpPr>
            <p:nvPr/>
          </p:nvSpPr>
          <p:spPr bwMode="auto">
            <a:xfrm>
              <a:off x="3004" y="2031"/>
              <a:ext cx="98" cy="98"/>
            </a:xfrm>
            <a:prstGeom prst="ellipse">
              <a:avLst/>
            </a:prstGeom>
            <a:solidFill>
              <a:srgbClr val="FFFFFF"/>
            </a:solidFill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r>
              <a:rPr lang="en-US">
                <a:latin typeface="Times New Roman" pitchFamily="18" charset="0"/>
                <a:cs typeface="Lucida Sans Unicode" pitchFamily="34" charset="0"/>
              </a:rPr>
              <a:t>Fall 2010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r>
              <a:rPr lang="en-US">
                <a:latin typeface="Times New Roman" pitchFamily="18" charset="0"/>
                <a:cs typeface="Lucida Sans Unicode" pitchFamily="34" charset="0"/>
              </a:rPr>
              <a:t>ECE 331 - Digital System Design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494E6E1A-6D8B-4AB3-8D2A-0D7049685000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46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56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Decoders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60" y="1807390"/>
            <a:ext cx="3749760" cy="324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4081" y="1968687"/>
            <a:ext cx="3931200" cy="2920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1167841" y="1104597"/>
            <a:ext cx="5558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006B6B"/>
                </a:solidFill>
              </a:rPr>
              <a:t>msb</a:t>
            </a:r>
          </a:p>
        </p:txBody>
      </p:sp>
      <p:sp>
        <p:nvSpPr>
          <p:cNvPr id="25609" name="Line 5"/>
          <p:cNvSpPr>
            <a:spLocks noChangeShapeType="1"/>
          </p:cNvSpPr>
          <p:nvPr/>
        </p:nvSpPr>
        <p:spPr bwMode="auto">
          <a:xfrm flipH="1">
            <a:off x="653760" y="1418550"/>
            <a:ext cx="624960" cy="1451672"/>
          </a:xfrm>
          <a:prstGeom prst="line">
            <a:avLst/>
          </a:prstGeom>
          <a:noFill/>
          <a:ln w="9525">
            <a:solidFill>
              <a:srgbClr val="006B6B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25610" name="Line 6"/>
          <p:cNvSpPr>
            <a:spLocks noChangeShapeType="1"/>
          </p:cNvSpPr>
          <p:nvPr/>
        </p:nvSpPr>
        <p:spPr bwMode="auto">
          <a:xfrm>
            <a:off x="1692000" y="1277415"/>
            <a:ext cx="3110400" cy="829527"/>
          </a:xfrm>
          <a:prstGeom prst="line">
            <a:avLst/>
          </a:prstGeom>
          <a:noFill/>
          <a:ln w="9525">
            <a:solidFill>
              <a:srgbClr val="006B6B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I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r>
              <a:rPr lang="en-US">
                <a:latin typeface="Times New Roman" pitchFamily="18" charset="0"/>
                <a:cs typeface="Lucida Sans Unicode" pitchFamily="34" charset="0"/>
              </a:rPr>
              <a:t>Fall 2010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r>
              <a:rPr lang="en-US">
                <a:latin typeface="Times New Roman" pitchFamily="18" charset="0"/>
                <a:cs typeface="Lucida Sans Unicode" pitchFamily="34" charset="0"/>
              </a:rPr>
              <a:t>ECE 331 - Digital System Design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2286AB52-E3AF-4D09-B61E-2FE9E865C705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47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86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Decoder with Enable</a:t>
            </a:r>
          </a:p>
        </p:txBody>
      </p:sp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1965601" y="3826482"/>
          <a:ext cx="5928480" cy="1867362"/>
        </p:xfrm>
        <a:graphic>
          <a:graphicData uri="http://schemas.openxmlformats.org/drawingml/2006/table">
            <a:tbl>
              <a:tblPr/>
              <a:tblGrid>
                <a:gridCol w="846720"/>
                <a:gridCol w="846720"/>
                <a:gridCol w="846720"/>
                <a:gridCol w="848160"/>
                <a:gridCol w="846720"/>
                <a:gridCol w="846720"/>
                <a:gridCol w="846720"/>
              </a:tblGrid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En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A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B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W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X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Y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Z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x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x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28736" name="Line 142"/>
          <p:cNvSpPr>
            <a:spLocks noChangeShapeType="1"/>
          </p:cNvSpPr>
          <p:nvPr/>
        </p:nvSpPr>
        <p:spPr bwMode="auto">
          <a:xfrm>
            <a:off x="1756800" y="4180760"/>
            <a:ext cx="1440" cy="1160762"/>
          </a:xfrm>
          <a:prstGeom prst="line">
            <a:avLst/>
          </a:prstGeom>
          <a:noFill/>
          <a:ln w="18360">
            <a:solidFill>
              <a:srgbClr val="008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28737" name="Line 143"/>
          <p:cNvSpPr>
            <a:spLocks noChangeShapeType="1"/>
          </p:cNvSpPr>
          <p:nvPr/>
        </p:nvSpPr>
        <p:spPr bwMode="auto">
          <a:xfrm>
            <a:off x="1756800" y="5420729"/>
            <a:ext cx="1440" cy="249147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28738" name="Text Box 144"/>
          <p:cNvSpPr txBox="1">
            <a:spLocks noChangeArrowheads="1"/>
          </p:cNvSpPr>
          <p:nvPr/>
        </p:nvSpPr>
        <p:spPr bwMode="auto">
          <a:xfrm>
            <a:off x="720000" y="4595523"/>
            <a:ext cx="89856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8000"/>
                </a:solidFill>
              </a:rPr>
              <a:t>enabled</a:t>
            </a:r>
          </a:p>
        </p:txBody>
      </p:sp>
      <p:sp>
        <p:nvSpPr>
          <p:cNvPr id="28739" name="Text Box 145"/>
          <p:cNvSpPr txBox="1">
            <a:spLocks noChangeArrowheads="1"/>
          </p:cNvSpPr>
          <p:nvPr/>
        </p:nvSpPr>
        <p:spPr bwMode="auto">
          <a:xfrm>
            <a:off x="688320" y="5378966"/>
            <a:ext cx="9331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FF0000"/>
                </a:solidFill>
              </a:rPr>
              <a:t>disabled</a:t>
            </a:r>
          </a:p>
        </p:txBody>
      </p:sp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1046880" y="1538082"/>
            <a:ext cx="4993920" cy="1864996"/>
            <a:chOff x="727" y="1068"/>
            <a:chExt cx="3468" cy="1295"/>
          </a:xfrm>
        </p:grpSpPr>
        <p:sp>
          <p:nvSpPr>
            <p:cNvPr id="28741" name="Text Box 147"/>
            <p:cNvSpPr txBox="1">
              <a:spLocks noChangeArrowheads="1"/>
            </p:cNvSpPr>
            <p:nvPr/>
          </p:nvSpPr>
          <p:spPr bwMode="auto">
            <a:xfrm>
              <a:off x="727" y="1469"/>
              <a:ext cx="727" cy="3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 algn="ctr">
                <a:tabLst>
                  <a:tab pos="656650" algn="l"/>
                </a:tabLst>
              </a:pPr>
              <a:r>
                <a:rPr lang="en-US" dirty="0">
                  <a:solidFill>
                    <a:srgbClr val="804C19"/>
                  </a:solidFill>
                </a:rPr>
                <a:t>high-level</a:t>
              </a:r>
            </a:p>
            <a:p>
              <a:pPr algn="ctr">
                <a:tabLst>
                  <a:tab pos="656650" algn="l"/>
                </a:tabLst>
              </a:pPr>
              <a:r>
                <a:rPr lang="en-US" dirty="0">
                  <a:solidFill>
                    <a:srgbClr val="804C19"/>
                  </a:solidFill>
                </a:rPr>
                <a:t>enable</a:t>
              </a:r>
            </a:p>
          </p:txBody>
        </p:sp>
        <p:sp>
          <p:nvSpPr>
            <p:cNvPr id="28742" name="Line 148"/>
            <p:cNvSpPr>
              <a:spLocks noChangeShapeType="1"/>
            </p:cNvSpPr>
            <p:nvPr/>
          </p:nvSpPr>
          <p:spPr bwMode="auto">
            <a:xfrm>
              <a:off x="1371" y="1705"/>
              <a:ext cx="1084" cy="432"/>
            </a:xfrm>
            <a:prstGeom prst="line">
              <a:avLst/>
            </a:prstGeom>
            <a:noFill/>
            <a:ln w="9525">
              <a:solidFill>
                <a:srgbClr val="804C1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743" name="Line 149"/>
            <p:cNvSpPr>
              <a:spLocks noChangeShapeType="1"/>
            </p:cNvSpPr>
            <p:nvPr/>
          </p:nvSpPr>
          <p:spPr bwMode="auto">
            <a:xfrm>
              <a:off x="2383" y="2174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744" name="Text Box 150"/>
            <p:cNvSpPr txBox="1">
              <a:spLocks noChangeArrowheads="1"/>
            </p:cNvSpPr>
            <p:nvPr/>
          </p:nvSpPr>
          <p:spPr bwMode="auto">
            <a:xfrm>
              <a:off x="1717" y="2031"/>
              <a:ext cx="648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Enable</a:t>
              </a:r>
            </a:p>
          </p:txBody>
        </p:sp>
        <p:sp>
          <p:nvSpPr>
            <p:cNvPr id="28745" name="Line 151"/>
            <p:cNvSpPr>
              <a:spLocks noChangeShapeType="1"/>
            </p:cNvSpPr>
            <p:nvPr/>
          </p:nvSpPr>
          <p:spPr bwMode="auto">
            <a:xfrm>
              <a:off x="2383" y="1736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746" name="Line 152"/>
            <p:cNvSpPr>
              <a:spLocks noChangeShapeType="1"/>
            </p:cNvSpPr>
            <p:nvPr/>
          </p:nvSpPr>
          <p:spPr bwMode="auto">
            <a:xfrm>
              <a:off x="2382" y="1441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747" name="Line 153"/>
            <p:cNvSpPr>
              <a:spLocks noChangeShapeType="1"/>
            </p:cNvSpPr>
            <p:nvPr/>
          </p:nvSpPr>
          <p:spPr bwMode="auto">
            <a:xfrm>
              <a:off x="3470" y="1328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748" name="Line 154"/>
            <p:cNvSpPr>
              <a:spLocks noChangeShapeType="1"/>
            </p:cNvSpPr>
            <p:nvPr/>
          </p:nvSpPr>
          <p:spPr bwMode="auto">
            <a:xfrm>
              <a:off x="3471" y="1577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749" name="Line 155"/>
            <p:cNvSpPr>
              <a:spLocks noChangeShapeType="1"/>
            </p:cNvSpPr>
            <p:nvPr/>
          </p:nvSpPr>
          <p:spPr bwMode="auto">
            <a:xfrm>
              <a:off x="3471" y="1804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750" name="Line 156"/>
            <p:cNvSpPr>
              <a:spLocks noChangeShapeType="1"/>
            </p:cNvSpPr>
            <p:nvPr/>
          </p:nvSpPr>
          <p:spPr bwMode="auto">
            <a:xfrm>
              <a:off x="3471" y="2076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751" name="AutoShape 157"/>
            <p:cNvSpPr>
              <a:spLocks noChangeArrowheads="1"/>
            </p:cNvSpPr>
            <p:nvPr/>
          </p:nvSpPr>
          <p:spPr bwMode="auto">
            <a:xfrm>
              <a:off x="2651" y="1068"/>
              <a:ext cx="1008" cy="1296"/>
            </a:xfrm>
            <a:prstGeom prst="roundRect">
              <a:avLst>
                <a:gd name="adj" fmla="val 97"/>
              </a:avLst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2" name="Text Box 158"/>
            <p:cNvSpPr txBox="1">
              <a:spLocks noChangeArrowheads="1"/>
            </p:cNvSpPr>
            <p:nvPr/>
          </p:nvSpPr>
          <p:spPr bwMode="auto">
            <a:xfrm>
              <a:off x="2154" y="1303"/>
              <a:ext cx="24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8753" name="Text Box 159"/>
            <p:cNvSpPr txBox="1">
              <a:spLocks noChangeArrowheads="1"/>
            </p:cNvSpPr>
            <p:nvPr/>
          </p:nvSpPr>
          <p:spPr bwMode="auto">
            <a:xfrm>
              <a:off x="3902" y="1207"/>
              <a:ext cx="293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8754" name="Text Box 160"/>
            <p:cNvSpPr txBox="1">
              <a:spLocks noChangeArrowheads="1"/>
            </p:cNvSpPr>
            <p:nvPr/>
          </p:nvSpPr>
          <p:spPr bwMode="auto">
            <a:xfrm>
              <a:off x="3902" y="1433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8755" name="Text Box 161"/>
            <p:cNvSpPr txBox="1">
              <a:spLocks noChangeArrowheads="1"/>
            </p:cNvSpPr>
            <p:nvPr/>
          </p:nvSpPr>
          <p:spPr bwMode="auto">
            <a:xfrm>
              <a:off x="3902" y="1660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8756" name="Text Box 162"/>
            <p:cNvSpPr txBox="1">
              <a:spLocks noChangeArrowheads="1"/>
            </p:cNvSpPr>
            <p:nvPr/>
          </p:nvSpPr>
          <p:spPr bwMode="auto">
            <a:xfrm>
              <a:off x="3902" y="1932"/>
              <a:ext cx="23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8757" name="Text Box 163"/>
            <p:cNvSpPr txBox="1">
              <a:spLocks noChangeArrowheads="1"/>
            </p:cNvSpPr>
            <p:nvPr/>
          </p:nvSpPr>
          <p:spPr bwMode="auto">
            <a:xfrm>
              <a:off x="2638" y="1315"/>
              <a:ext cx="215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600" rIns="90000" bIns="45000"/>
            <a:lstStyle/>
            <a:p>
              <a:pPr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baseline="-200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8758" name="Text Box 164"/>
            <p:cNvSpPr txBox="1">
              <a:spLocks noChangeArrowheads="1"/>
            </p:cNvSpPr>
            <p:nvPr/>
          </p:nvSpPr>
          <p:spPr bwMode="auto">
            <a:xfrm>
              <a:off x="2638" y="1610"/>
              <a:ext cx="215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600" rIns="90000" bIns="45000"/>
            <a:lstStyle/>
            <a:p>
              <a:pPr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baseline="-20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8759" name="Text Box 165"/>
            <p:cNvSpPr txBox="1">
              <a:spLocks noChangeArrowheads="1"/>
            </p:cNvSpPr>
            <p:nvPr/>
          </p:nvSpPr>
          <p:spPr bwMode="auto">
            <a:xfrm>
              <a:off x="2154" y="1598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8760" name="Text Box 166"/>
            <p:cNvSpPr txBox="1">
              <a:spLocks noChangeArrowheads="1"/>
            </p:cNvSpPr>
            <p:nvPr/>
          </p:nvSpPr>
          <p:spPr bwMode="auto">
            <a:xfrm>
              <a:off x="3288" y="1237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761" name="Text Box 167"/>
            <p:cNvSpPr txBox="1">
              <a:spLocks noChangeArrowheads="1"/>
            </p:cNvSpPr>
            <p:nvPr/>
          </p:nvSpPr>
          <p:spPr bwMode="auto">
            <a:xfrm>
              <a:off x="3288" y="1487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762" name="Text Box 168"/>
            <p:cNvSpPr txBox="1">
              <a:spLocks noChangeArrowheads="1"/>
            </p:cNvSpPr>
            <p:nvPr/>
          </p:nvSpPr>
          <p:spPr bwMode="auto">
            <a:xfrm>
              <a:off x="3288" y="1714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8763" name="Text Box 169"/>
            <p:cNvSpPr txBox="1">
              <a:spLocks noChangeArrowheads="1"/>
            </p:cNvSpPr>
            <p:nvPr/>
          </p:nvSpPr>
          <p:spPr bwMode="auto">
            <a:xfrm>
              <a:off x="3289" y="1964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8764" name="Text Box 170"/>
            <p:cNvSpPr txBox="1">
              <a:spLocks noChangeArrowheads="1"/>
            </p:cNvSpPr>
            <p:nvPr/>
          </p:nvSpPr>
          <p:spPr bwMode="auto">
            <a:xfrm>
              <a:off x="2661" y="2047"/>
              <a:ext cx="292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600" rIns="90000" bIns="45000"/>
            <a:lstStyle/>
            <a:p>
              <a:pPr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En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r>
              <a:rPr lang="en-US">
                <a:latin typeface="Times New Roman" pitchFamily="18" charset="0"/>
                <a:cs typeface="Lucida Sans Unicode" pitchFamily="34" charset="0"/>
              </a:rPr>
              <a:t>Fall 2010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r>
              <a:rPr lang="en-US">
                <a:latin typeface="Times New Roman" pitchFamily="18" charset="0"/>
                <a:cs typeface="Lucida Sans Unicode" pitchFamily="34" charset="0"/>
              </a:rPr>
              <a:t>ECE 331 - Digital System Design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D3D383BF-FC72-44A8-AE1E-584A2AD0A837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48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97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Decoder with Enable</a:t>
            </a:r>
          </a:p>
        </p:txBody>
      </p:sp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1965601" y="3826482"/>
          <a:ext cx="5928480" cy="1867362"/>
        </p:xfrm>
        <a:graphic>
          <a:graphicData uri="http://schemas.openxmlformats.org/drawingml/2006/table">
            <a:tbl>
              <a:tblPr/>
              <a:tblGrid>
                <a:gridCol w="846720"/>
                <a:gridCol w="846720"/>
                <a:gridCol w="846720"/>
                <a:gridCol w="848160"/>
                <a:gridCol w="846720"/>
                <a:gridCol w="846720"/>
                <a:gridCol w="846720"/>
              </a:tblGrid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En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A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B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W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X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Y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Z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0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x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x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1601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29760" name="Line 142"/>
          <p:cNvSpPr>
            <a:spLocks noChangeShapeType="1"/>
          </p:cNvSpPr>
          <p:nvPr/>
        </p:nvSpPr>
        <p:spPr bwMode="auto">
          <a:xfrm>
            <a:off x="1756800" y="4180760"/>
            <a:ext cx="1440" cy="1160762"/>
          </a:xfrm>
          <a:prstGeom prst="line">
            <a:avLst/>
          </a:prstGeom>
          <a:noFill/>
          <a:ln w="18360">
            <a:solidFill>
              <a:srgbClr val="008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29761" name="Line 143"/>
          <p:cNvSpPr>
            <a:spLocks noChangeShapeType="1"/>
          </p:cNvSpPr>
          <p:nvPr/>
        </p:nvSpPr>
        <p:spPr bwMode="auto">
          <a:xfrm>
            <a:off x="1756800" y="5420729"/>
            <a:ext cx="1440" cy="249147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29762" name="Text Box 144"/>
          <p:cNvSpPr txBox="1">
            <a:spLocks noChangeArrowheads="1"/>
          </p:cNvSpPr>
          <p:nvPr/>
        </p:nvSpPr>
        <p:spPr bwMode="auto">
          <a:xfrm>
            <a:off x="720000" y="4595523"/>
            <a:ext cx="89856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8000"/>
                </a:solidFill>
              </a:rPr>
              <a:t>enabled</a:t>
            </a:r>
          </a:p>
        </p:txBody>
      </p:sp>
      <p:sp>
        <p:nvSpPr>
          <p:cNvPr id="29763" name="Text Box 145"/>
          <p:cNvSpPr txBox="1">
            <a:spLocks noChangeArrowheads="1"/>
          </p:cNvSpPr>
          <p:nvPr/>
        </p:nvSpPr>
        <p:spPr bwMode="auto">
          <a:xfrm>
            <a:off x="688320" y="5378966"/>
            <a:ext cx="9331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FF0000"/>
                </a:solidFill>
              </a:rPr>
              <a:t>disabled</a:t>
            </a:r>
          </a:p>
        </p:txBody>
      </p:sp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1362240" y="1538082"/>
            <a:ext cx="4678560" cy="1864996"/>
            <a:chOff x="946" y="1068"/>
            <a:chExt cx="3249" cy="1295"/>
          </a:xfrm>
        </p:grpSpPr>
        <p:sp>
          <p:nvSpPr>
            <p:cNvPr id="29765" name="Line 147"/>
            <p:cNvSpPr>
              <a:spLocks noChangeShapeType="1"/>
            </p:cNvSpPr>
            <p:nvPr/>
          </p:nvSpPr>
          <p:spPr bwMode="auto">
            <a:xfrm>
              <a:off x="2383" y="2174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766" name="Text Box 148"/>
            <p:cNvSpPr txBox="1">
              <a:spLocks noChangeArrowheads="1"/>
            </p:cNvSpPr>
            <p:nvPr/>
          </p:nvSpPr>
          <p:spPr bwMode="auto">
            <a:xfrm>
              <a:off x="1717" y="2031"/>
              <a:ext cx="648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  <a:tabLst>
                  <a:tab pos="656650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Enable</a:t>
              </a:r>
            </a:p>
          </p:txBody>
        </p:sp>
        <p:sp>
          <p:nvSpPr>
            <p:cNvPr id="29767" name="Line 149"/>
            <p:cNvSpPr>
              <a:spLocks noChangeShapeType="1"/>
            </p:cNvSpPr>
            <p:nvPr/>
          </p:nvSpPr>
          <p:spPr bwMode="auto">
            <a:xfrm>
              <a:off x="2383" y="1736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768" name="Line 150"/>
            <p:cNvSpPr>
              <a:spLocks noChangeShapeType="1"/>
            </p:cNvSpPr>
            <p:nvPr/>
          </p:nvSpPr>
          <p:spPr bwMode="auto">
            <a:xfrm>
              <a:off x="2382" y="1441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769" name="Line 151"/>
            <p:cNvSpPr>
              <a:spLocks noChangeShapeType="1"/>
            </p:cNvSpPr>
            <p:nvPr/>
          </p:nvSpPr>
          <p:spPr bwMode="auto">
            <a:xfrm>
              <a:off x="3470" y="1328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770" name="Line 152"/>
            <p:cNvSpPr>
              <a:spLocks noChangeShapeType="1"/>
            </p:cNvSpPr>
            <p:nvPr/>
          </p:nvSpPr>
          <p:spPr bwMode="auto">
            <a:xfrm>
              <a:off x="3471" y="1577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771" name="Line 153"/>
            <p:cNvSpPr>
              <a:spLocks noChangeShapeType="1"/>
            </p:cNvSpPr>
            <p:nvPr/>
          </p:nvSpPr>
          <p:spPr bwMode="auto">
            <a:xfrm>
              <a:off x="3471" y="1804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772" name="Line 154"/>
            <p:cNvSpPr>
              <a:spLocks noChangeShapeType="1"/>
            </p:cNvSpPr>
            <p:nvPr/>
          </p:nvSpPr>
          <p:spPr bwMode="auto">
            <a:xfrm>
              <a:off x="3471" y="2076"/>
              <a:ext cx="432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773" name="AutoShape 155"/>
            <p:cNvSpPr>
              <a:spLocks noChangeArrowheads="1"/>
            </p:cNvSpPr>
            <p:nvPr/>
          </p:nvSpPr>
          <p:spPr bwMode="auto">
            <a:xfrm>
              <a:off x="2651" y="1068"/>
              <a:ext cx="1008" cy="1296"/>
            </a:xfrm>
            <a:prstGeom prst="roundRect">
              <a:avLst>
                <a:gd name="adj" fmla="val 97"/>
              </a:avLst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4" name="Text Box 156"/>
            <p:cNvSpPr txBox="1">
              <a:spLocks noChangeArrowheads="1"/>
            </p:cNvSpPr>
            <p:nvPr/>
          </p:nvSpPr>
          <p:spPr bwMode="auto">
            <a:xfrm>
              <a:off x="2154" y="1303"/>
              <a:ext cx="24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9775" name="Text Box 157"/>
            <p:cNvSpPr txBox="1">
              <a:spLocks noChangeArrowheads="1"/>
            </p:cNvSpPr>
            <p:nvPr/>
          </p:nvSpPr>
          <p:spPr bwMode="auto">
            <a:xfrm>
              <a:off x="3902" y="1207"/>
              <a:ext cx="293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9776" name="Text Box 158"/>
            <p:cNvSpPr txBox="1">
              <a:spLocks noChangeArrowheads="1"/>
            </p:cNvSpPr>
            <p:nvPr/>
          </p:nvSpPr>
          <p:spPr bwMode="auto">
            <a:xfrm>
              <a:off x="3902" y="1433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9777" name="Text Box 159"/>
            <p:cNvSpPr txBox="1">
              <a:spLocks noChangeArrowheads="1"/>
            </p:cNvSpPr>
            <p:nvPr/>
          </p:nvSpPr>
          <p:spPr bwMode="auto">
            <a:xfrm>
              <a:off x="3902" y="1660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9778" name="Text Box 160"/>
            <p:cNvSpPr txBox="1">
              <a:spLocks noChangeArrowheads="1"/>
            </p:cNvSpPr>
            <p:nvPr/>
          </p:nvSpPr>
          <p:spPr bwMode="auto">
            <a:xfrm>
              <a:off x="3902" y="1932"/>
              <a:ext cx="23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9779" name="Text Box 161"/>
            <p:cNvSpPr txBox="1">
              <a:spLocks noChangeArrowheads="1"/>
            </p:cNvSpPr>
            <p:nvPr/>
          </p:nvSpPr>
          <p:spPr bwMode="auto">
            <a:xfrm>
              <a:off x="2638" y="1315"/>
              <a:ext cx="215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600" rIns="90000" bIns="45000"/>
            <a:lstStyle/>
            <a:p>
              <a:pPr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baseline="-200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9780" name="Text Box 162"/>
            <p:cNvSpPr txBox="1">
              <a:spLocks noChangeArrowheads="1"/>
            </p:cNvSpPr>
            <p:nvPr/>
          </p:nvSpPr>
          <p:spPr bwMode="auto">
            <a:xfrm>
              <a:off x="2638" y="1610"/>
              <a:ext cx="215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600" rIns="90000" bIns="45000"/>
            <a:lstStyle/>
            <a:p>
              <a:pPr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baseline="-20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9781" name="Text Box 163"/>
            <p:cNvSpPr txBox="1">
              <a:spLocks noChangeArrowheads="1"/>
            </p:cNvSpPr>
            <p:nvPr/>
          </p:nvSpPr>
          <p:spPr bwMode="auto">
            <a:xfrm>
              <a:off x="2154" y="1598"/>
              <a:ext cx="252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120" rIns="90000" bIns="45000"/>
            <a:lstStyle/>
            <a:p>
              <a:pPr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9782" name="Text Box 164"/>
            <p:cNvSpPr txBox="1">
              <a:spLocks noChangeArrowheads="1"/>
            </p:cNvSpPr>
            <p:nvPr/>
          </p:nvSpPr>
          <p:spPr bwMode="auto">
            <a:xfrm>
              <a:off x="3288" y="1237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9783" name="Text Box 165"/>
            <p:cNvSpPr txBox="1">
              <a:spLocks noChangeArrowheads="1"/>
            </p:cNvSpPr>
            <p:nvPr/>
          </p:nvSpPr>
          <p:spPr bwMode="auto">
            <a:xfrm>
              <a:off x="3288" y="1487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9784" name="Text Box 166"/>
            <p:cNvSpPr txBox="1">
              <a:spLocks noChangeArrowheads="1"/>
            </p:cNvSpPr>
            <p:nvPr/>
          </p:nvSpPr>
          <p:spPr bwMode="auto">
            <a:xfrm>
              <a:off x="3288" y="1714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9785" name="Text Box 167"/>
            <p:cNvSpPr txBox="1">
              <a:spLocks noChangeArrowheads="1"/>
            </p:cNvSpPr>
            <p:nvPr/>
          </p:nvSpPr>
          <p:spPr bwMode="auto">
            <a:xfrm>
              <a:off x="3289" y="1964"/>
              <a:ext cx="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Out</a:t>
              </a:r>
              <a:r>
                <a:rPr lang="en-US" baseline="-20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786" name="Text Box 168"/>
            <p:cNvSpPr txBox="1">
              <a:spLocks noChangeArrowheads="1"/>
            </p:cNvSpPr>
            <p:nvPr/>
          </p:nvSpPr>
          <p:spPr bwMode="auto">
            <a:xfrm>
              <a:off x="2661" y="2047"/>
              <a:ext cx="292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600" rIns="90000" bIns="45000"/>
            <a:lstStyle/>
            <a:p>
              <a:pPr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En</a:t>
              </a:r>
            </a:p>
          </p:txBody>
        </p:sp>
        <p:sp>
          <p:nvSpPr>
            <p:cNvPr id="29787" name="Oval 169"/>
            <p:cNvSpPr>
              <a:spLocks noChangeArrowheads="1"/>
            </p:cNvSpPr>
            <p:nvPr/>
          </p:nvSpPr>
          <p:spPr bwMode="auto">
            <a:xfrm>
              <a:off x="2562" y="2122"/>
              <a:ext cx="98" cy="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8" name="Text Box 170"/>
            <p:cNvSpPr txBox="1">
              <a:spLocks noChangeArrowheads="1"/>
            </p:cNvSpPr>
            <p:nvPr/>
          </p:nvSpPr>
          <p:spPr bwMode="auto">
            <a:xfrm>
              <a:off x="946" y="1447"/>
              <a:ext cx="669" cy="3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 algn="ctr">
                <a:tabLst>
                  <a:tab pos="656650" algn="l"/>
                </a:tabLst>
              </a:pPr>
              <a:r>
                <a:rPr lang="en-US" dirty="0">
                  <a:solidFill>
                    <a:srgbClr val="804C19"/>
                  </a:solidFill>
                </a:rPr>
                <a:t>low-level</a:t>
              </a:r>
            </a:p>
            <a:p>
              <a:pPr algn="ctr">
                <a:tabLst>
                  <a:tab pos="656650" algn="l"/>
                </a:tabLst>
              </a:pPr>
              <a:r>
                <a:rPr lang="en-US" dirty="0">
                  <a:solidFill>
                    <a:srgbClr val="804C19"/>
                  </a:solidFill>
                </a:rPr>
                <a:t>enable</a:t>
              </a:r>
            </a:p>
          </p:txBody>
        </p:sp>
        <p:sp>
          <p:nvSpPr>
            <p:cNvPr id="29789" name="Line 171"/>
            <p:cNvSpPr>
              <a:spLocks noChangeShapeType="1"/>
            </p:cNvSpPr>
            <p:nvPr/>
          </p:nvSpPr>
          <p:spPr bwMode="auto">
            <a:xfrm>
              <a:off x="1547" y="1683"/>
              <a:ext cx="1008" cy="432"/>
            </a:xfrm>
            <a:prstGeom prst="line">
              <a:avLst/>
            </a:prstGeom>
            <a:noFill/>
            <a:ln w="9525">
              <a:solidFill>
                <a:srgbClr val="804C1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A321-3F92-4EA4-A4E8-1B234E7F8DA9}" type="slidenum">
              <a:rPr lang="en-US"/>
              <a:pPr/>
              <a:t>49</a:t>
            </a:fld>
            <a:endParaRPr lang="en-US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914400" y="990600"/>
            <a:ext cx="816927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algn="just">
              <a:buFontTx/>
              <a:buChar char="•"/>
            </a:pPr>
            <a:r>
              <a:rPr lang="en-US" sz="2400" dirty="0">
                <a:solidFill>
                  <a:srgbClr val="003366"/>
                </a:solidFill>
              </a:rPr>
              <a:t>Decoders are used in many types of applications. One example is in computers for </a:t>
            </a:r>
            <a:r>
              <a:rPr lang="en-US" sz="2400" dirty="0">
                <a:solidFill>
                  <a:srgbClr val="3333FF"/>
                </a:solidFill>
              </a:rPr>
              <a:t>I/O </a:t>
            </a:r>
            <a:r>
              <a:rPr lang="en-US" sz="2400" dirty="0" smtClean="0">
                <a:solidFill>
                  <a:srgbClr val="3333FF"/>
                </a:solidFill>
              </a:rPr>
              <a:t>selection.</a:t>
            </a:r>
            <a:endParaRPr lang="en-US" sz="2400" dirty="0">
              <a:solidFill>
                <a:srgbClr val="003366"/>
              </a:solidFill>
            </a:endParaRPr>
          </a:p>
          <a:p>
            <a:pPr marL="268288" indent="-268288" algn="just">
              <a:buFontTx/>
              <a:buChar char="•"/>
            </a:pPr>
            <a:endParaRPr lang="en-US" sz="1000" dirty="0" smtClean="0">
              <a:solidFill>
                <a:srgbClr val="003366"/>
              </a:solidFill>
            </a:endParaRPr>
          </a:p>
          <a:p>
            <a:pPr marL="268288" indent="-268288" algn="just">
              <a:buFontTx/>
              <a:buChar char="•"/>
            </a:pPr>
            <a:r>
              <a:rPr lang="en-US" sz="2400" dirty="0" smtClean="0">
                <a:solidFill>
                  <a:srgbClr val="003366"/>
                </a:solidFill>
              </a:rPr>
              <a:t>Computer </a:t>
            </a:r>
            <a:r>
              <a:rPr lang="en-US" sz="2400" dirty="0">
                <a:solidFill>
                  <a:srgbClr val="003366"/>
                </a:solidFill>
              </a:rPr>
              <a:t>must communicate with a variety of external devices called peripherals by sending and/or receiving data through what is known as input/output (I/O) ports</a:t>
            </a:r>
          </a:p>
          <a:p>
            <a:pPr marL="268288" indent="-268288" algn="just">
              <a:buFontTx/>
              <a:buChar char="•"/>
            </a:pPr>
            <a:endParaRPr lang="en-US" sz="1000" dirty="0" smtClean="0">
              <a:solidFill>
                <a:srgbClr val="003366"/>
              </a:solidFill>
            </a:endParaRPr>
          </a:p>
          <a:p>
            <a:pPr marL="268288" indent="-268288" algn="just">
              <a:buFontTx/>
              <a:buChar char="•"/>
            </a:pPr>
            <a:r>
              <a:rPr lang="en-US" sz="2400" dirty="0" smtClean="0">
                <a:solidFill>
                  <a:srgbClr val="003366"/>
                </a:solidFill>
              </a:rPr>
              <a:t>Each </a:t>
            </a:r>
            <a:r>
              <a:rPr lang="en-US" sz="2400" dirty="0">
                <a:solidFill>
                  <a:srgbClr val="003366"/>
                </a:solidFill>
              </a:rPr>
              <a:t>I/O port has a number, called an address, which uniquely identifies it. When the computer wants to communicate with a particular device, it issues the appropriate address code for the I/O port to which that particular device is </a:t>
            </a:r>
            <a:r>
              <a:rPr lang="en-US" sz="2400" dirty="0" smtClean="0">
                <a:solidFill>
                  <a:srgbClr val="003366"/>
                </a:solidFill>
              </a:rPr>
              <a:t>connected. </a:t>
            </a:r>
          </a:p>
          <a:p>
            <a:pPr marL="268288" indent="-268288" algn="just">
              <a:buFontTx/>
              <a:buChar char="•"/>
            </a:pPr>
            <a:endParaRPr lang="en-US" sz="1000" dirty="0" smtClean="0">
              <a:solidFill>
                <a:srgbClr val="003366"/>
              </a:solidFill>
            </a:endParaRPr>
          </a:p>
          <a:p>
            <a:pPr marL="268288" indent="-268288" algn="just">
              <a:buFontTx/>
              <a:buChar char="•"/>
            </a:pPr>
            <a:r>
              <a:rPr lang="en-IN" sz="2400" dirty="0" smtClean="0">
                <a:solidFill>
                  <a:srgbClr val="003366"/>
                </a:solidFill>
              </a:rPr>
              <a:t>The binary port address is decoded and appropriate decoder output is activated to enable the I/O port.</a:t>
            </a:r>
          </a:p>
          <a:p>
            <a:pPr marL="268288" indent="-268288" algn="just">
              <a:buFontTx/>
              <a:buChar char="•"/>
            </a:pPr>
            <a:endParaRPr lang="en-IN" sz="1000" dirty="0" smtClean="0">
              <a:solidFill>
                <a:srgbClr val="003366"/>
              </a:solidFill>
            </a:endParaRPr>
          </a:p>
          <a:p>
            <a:pPr marL="268288" indent="-268288" algn="just">
              <a:buFontTx/>
              <a:buChar char="•"/>
            </a:pPr>
            <a:r>
              <a:rPr lang="en-IN" sz="2400" dirty="0" smtClean="0">
                <a:solidFill>
                  <a:srgbClr val="003366"/>
                </a:solidFill>
              </a:rPr>
              <a:t>Binary data are transferred within the computer on a data bus through a set of parallel lines.</a:t>
            </a:r>
          </a:p>
          <a:p>
            <a:pPr marL="268288" indent="-268288" algn="just">
              <a:buFontTx/>
              <a:buChar char="•"/>
            </a:pPr>
            <a:endParaRPr lang="en-US" sz="2400" dirty="0" smtClean="0">
              <a:solidFill>
                <a:srgbClr val="003366"/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56481" y="76200"/>
            <a:ext cx="8228160" cy="1062832"/>
          </a:xfrm>
          <a:prstGeom prst="rect">
            <a:avLst/>
          </a:prstGeom>
        </p:spPr>
        <p:txBody>
          <a:bodyPr lIns="82945" tIns="35203" rIns="82945" bIns="41473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Decoder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1066800" y="914400"/>
            <a:ext cx="784860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indent="-346075" algn="just"/>
            <a:r>
              <a:rPr lang="en-US" sz="3200" b="1" dirty="0" smtClean="0"/>
              <a:t>Full Adder</a:t>
            </a:r>
          </a:p>
          <a:p>
            <a:pPr marL="346075" indent="-346075" algn="just">
              <a:buFont typeface="Arial" pitchFamily="34" charset="0"/>
              <a:buChar char="•"/>
            </a:pPr>
            <a:endParaRPr lang="en-US" sz="1100" dirty="0" smtClean="0"/>
          </a:p>
          <a:p>
            <a:pPr marL="346075" indent="-346075" algn="just">
              <a:buFont typeface="Arial" pitchFamily="34" charset="0"/>
              <a:buChar char="•"/>
            </a:pPr>
            <a:r>
              <a:rPr lang="en-US" sz="2800" dirty="0" smtClean="0"/>
              <a:t>Full adder is developed to overcome the drawback of Half Adder circuit. It can add two one-bit numbers A and B, and carry c. </a:t>
            </a:r>
          </a:p>
          <a:p>
            <a:pPr marL="346075" indent="-346075" algn="just">
              <a:buFont typeface="Arial" pitchFamily="34" charset="0"/>
              <a:buChar char="•"/>
            </a:pPr>
            <a:r>
              <a:rPr lang="en-US" sz="2800" dirty="0" smtClean="0"/>
              <a:t>The full adder is a three input and two output combinational circuit.</a:t>
            </a:r>
            <a:endParaRPr lang="en-US" sz="2600" dirty="0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295400" y="152400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Combinational Circuits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371600" y="4046979"/>
            <a:ext cx="7620000" cy="44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1740" rIns="317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Block diagram 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	</a:t>
            </a:r>
            <a:r>
              <a:rPr lang="en-US" sz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</a:t>
            </a:r>
            <a:b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4" name="Picture 2" descr="Block Diagram of Full Ad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1999"/>
            <a:ext cx="4343400" cy="198825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A40CA4D1-D549-4A91-A566-1F5CA8B6354D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50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2773" name="Text Box 1"/>
          <p:cNvSpPr txBox="1">
            <a:spLocks noChangeArrowheads="1"/>
          </p:cNvSpPr>
          <p:nvPr/>
        </p:nvSpPr>
        <p:spPr bwMode="auto">
          <a:xfrm>
            <a:off x="456481" y="313953"/>
            <a:ext cx="8228160" cy="5196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6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8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Encoders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0DF63-E5BA-4E87-8977-2A20081F7F29}" type="slidenum">
              <a:rPr lang="en-US"/>
              <a:pPr/>
              <a:t>51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304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3366"/>
                </a:solidFill>
              </a:rPr>
              <a:t>Encoder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80772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US" sz="2600" dirty="0">
                <a:solidFill>
                  <a:srgbClr val="000066"/>
                </a:solidFill>
              </a:rPr>
              <a:t>An encoder is a combinational logic circuit that essentially performs a “</a:t>
            </a:r>
            <a:r>
              <a:rPr lang="en-US" sz="2600" dirty="0">
                <a:solidFill>
                  <a:srgbClr val="3333FF"/>
                </a:solidFill>
              </a:rPr>
              <a:t>reverse” of decoder</a:t>
            </a:r>
            <a:r>
              <a:rPr lang="en-US" sz="2600" dirty="0">
                <a:solidFill>
                  <a:srgbClr val="000066"/>
                </a:solidFill>
              </a:rPr>
              <a:t> functions. </a:t>
            </a:r>
            <a:endParaRPr lang="en-US" sz="2600" dirty="0" smtClean="0">
              <a:solidFill>
                <a:srgbClr val="000066"/>
              </a:solidFill>
            </a:endParaRPr>
          </a:p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IN" sz="2600" dirty="0" smtClean="0">
                <a:solidFill>
                  <a:srgbClr val="000066"/>
                </a:solidFill>
              </a:rPr>
              <a:t>An encoder has </a:t>
            </a:r>
            <a:r>
              <a:rPr lang="en-US" sz="2600" dirty="0" smtClean="0"/>
              <a:t>2</a:t>
            </a:r>
            <a:r>
              <a:rPr lang="en-US" sz="2600" baseline="40000" dirty="0" smtClean="0"/>
              <a:t>N </a:t>
            </a:r>
            <a:r>
              <a:rPr lang="en-IN" sz="2600" dirty="0" smtClean="0">
                <a:solidFill>
                  <a:srgbClr val="000066"/>
                </a:solidFill>
              </a:rPr>
              <a:t>inputs </a:t>
            </a:r>
            <a:r>
              <a:rPr lang="en-IN" sz="2600" dirty="0" smtClean="0">
                <a:solidFill>
                  <a:srgbClr val="000066"/>
                </a:solidFill>
              </a:rPr>
              <a:t>and N outputs.</a:t>
            </a:r>
          </a:p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US" sz="2600" dirty="0" smtClean="0">
                <a:solidFill>
                  <a:srgbClr val="000066"/>
                </a:solidFill>
              </a:rPr>
              <a:t>An </a:t>
            </a:r>
            <a:r>
              <a:rPr lang="en-US" sz="2600" dirty="0">
                <a:solidFill>
                  <a:srgbClr val="000066"/>
                </a:solidFill>
              </a:rPr>
              <a:t>encoder accepts an active level on one of its inputs, representing  digit, such as a decimal or octal digits, and converts it to a coded output such as BCD or binary. </a:t>
            </a:r>
          </a:p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US" sz="2600" dirty="0">
                <a:solidFill>
                  <a:srgbClr val="000066"/>
                </a:solidFill>
              </a:rPr>
              <a:t>Encoders can also be devised to encode various symbols and alphabetic characters. </a:t>
            </a:r>
          </a:p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IN" sz="2600" dirty="0" smtClean="0">
                <a:solidFill>
                  <a:srgbClr val="FF0000"/>
                </a:solidFill>
              </a:rPr>
              <a:t>Converting from Decimal to Binary is called Encode</a:t>
            </a:r>
            <a:r>
              <a:rPr lang="en-IN" sz="2600" dirty="0" smtClean="0"/>
              <a:t>.</a:t>
            </a:r>
          </a:p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US" sz="2600" dirty="0" smtClean="0">
                <a:solidFill>
                  <a:srgbClr val="000066"/>
                </a:solidFill>
              </a:rPr>
              <a:t>The process of converting from familiar symbols or numbers to a coded format is called</a:t>
            </a:r>
            <a:r>
              <a:rPr lang="en-US" sz="2600" b="1" dirty="0" smtClean="0">
                <a:solidFill>
                  <a:srgbClr val="000066"/>
                </a:solidFill>
              </a:rPr>
              <a:t> </a:t>
            </a:r>
            <a:r>
              <a:rPr lang="en-US" sz="2600" b="1" i="1" u="sng" dirty="0" smtClean="0">
                <a:solidFill>
                  <a:srgbClr val="000066"/>
                </a:solidFill>
              </a:rPr>
              <a:t>encoding</a:t>
            </a:r>
            <a:r>
              <a:rPr lang="en-US" sz="2600" i="1" u="sng" dirty="0" smtClean="0">
                <a:solidFill>
                  <a:srgbClr val="000066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5A12C-4890-4B5A-B870-28D013078ADF}" type="slidenum">
              <a:rPr lang="en-US"/>
              <a:pPr/>
              <a:t>52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3366"/>
                </a:solidFill>
              </a:rPr>
              <a:t>Encoder Design</a:t>
            </a:r>
            <a:endParaRPr lang="en-US" sz="2800" b="1" dirty="0">
              <a:solidFill>
                <a:srgbClr val="003366"/>
              </a:solidFill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922" y="1676400"/>
            <a:ext cx="7333077" cy="461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FE4F6B8F-6106-4986-A992-FA6F457E1EE9}" type="slidenum">
              <a:rPr lang="en-US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53</a:t>
            </a:fld>
            <a:endParaRPr lang="en-US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48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lIns="82945" tIns="35203" rIns="82945" bIns="4147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Encoders</a:t>
            </a:r>
          </a:p>
        </p:txBody>
      </p:sp>
      <p:graphicFrame>
        <p:nvGraphicFramePr>
          <p:cNvPr id="35842" name="Group 2"/>
          <p:cNvGraphicFramePr>
            <a:graphicFrameLocks noGrp="1"/>
          </p:cNvGraphicFramePr>
          <p:nvPr/>
        </p:nvGraphicFramePr>
        <p:xfrm>
          <a:off x="2100961" y="3957536"/>
          <a:ext cx="5081760" cy="1658075"/>
        </p:xfrm>
        <a:graphic>
          <a:graphicData uri="http://schemas.openxmlformats.org/drawingml/2006/table">
            <a:tbl>
              <a:tblPr/>
              <a:tblGrid>
                <a:gridCol w="846720"/>
                <a:gridCol w="846720"/>
                <a:gridCol w="848160"/>
                <a:gridCol w="846720"/>
                <a:gridCol w="846720"/>
                <a:gridCol w="846720"/>
              </a:tblGrid>
              <a:tr h="3316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A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B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C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D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Y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Z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316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316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16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316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</a:t>
                      </a:r>
                    </a:p>
                  </a:txBody>
                  <a:tcPr marL="81638" marR="81638" marT="52744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4866" name="Line 104"/>
          <p:cNvSpPr>
            <a:spLocks noChangeShapeType="1"/>
          </p:cNvSpPr>
          <p:nvPr/>
        </p:nvSpPr>
        <p:spPr bwMode="auto">
          <a:xfrm>
            <a:off x="3421440" y="3175534"/>
            <a:ext cx="622080" cy="144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34867" name="Line 105"/>
          <p:cNvSpPr>
            <a:spLocks noChangeShapeType="1"/>
          </p:cNvSpPr>
          <p:nvPr/>
        </p:nvSpPr>
        <p:spPr bwMode="auto">
          <a:xfrm>
            <a:off x="3420000" y="2752130"/>
            <a:ext cx="622080" cy="144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34868" name="Line 106"/>
          <p:cNvSpPr>
            <a:spLocks noChangeShapeType="1"/>
          </p:cNvSpPr>
          <p:nvPr/>
        </p:nvSpPr>
        <p:spPr bwMode="auto">
          <a:xfrm>
            <a:off x="3420000" y="2327284"/>
            <a:ext cx="622080" cy="1441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34869" name="Line 107"/>
          <p:cNvSpPr>
            <a:spLocks noChangeShapeType="1"/>
          </p:cNvSpPr>
          <p:nvPr/>
        </p:nvSpPr>
        <p:spPr bwMode="auto">
          <a:xfrm>
            <a:off x="3420000" y="1902440"/>
            <a:ext cx="622080" cy="144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34870" name="Line 108"/>
          <p:cNvSpPr>
            <a:spLocks noChangeShapeType="1"/>
          </p:cNvSpPr>
          <p:nvPr/>
        </p:nvSpPr>
        <p:spPr bwMode="auto">
          <a:xfrm>
            <a:off x="4986720" y="2294162"/>
            <a:ext cx="622080" cy="144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34871" name="Line 109"/>
          <p:cNvSpPr>
            <a:spLocks noChangeShapeType="1"/>
          </p:cNvSpPr>
          <p:nvPr/>
        </p:nvSpPr>
        <p:spPr bwMode="auto">
          <a:xfrm>
            <a:off x="4986720" y="2621075"/>
            <a:ext cx="622080" cy="1441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34872" name="AutoShape 110"/>
          <p:cNvSpPr>
            <a:spLocks noChangeArrowheads="1"/>
          </p:cNvSpPr>
          <p:nvPr/>
        </p:nvSpPr>
        <p:spPr bwMode="auto">
          <a:xfrm>
            <a:off x="3805920" y="1561124"/>
            <a:ext cx="1451520" cy="1866436"/>
          </a:xfrm>
          <a:prstGeom prst="roundRect">
            <a:avLst>
              <a:gd name="adj" fmla="val 97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4873" name="Text Box 111"/>
          <p:cNvSpPr txBox="1">
            <a:spLocks noChangeArrowheads="1"/>
          </p:cNvSpPr>
          <p:nvPr/>
        </p:nvSpPr>
        <p:spPr bwMode="auto">
          <a:xfrm>
            <a:off x="3091680" y="1703700"/>
            <a:ext cx="362880" cy="393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34874" name="Text Box 112"/>
          <p:cNvSpPr txBox="1">
            <a:spLocks noChangeArrowheads="1"/>
          </p:cNvSpPr>
          <p:nvPr/>
        </p:nvSpPr>
        <p:spPr bwMode="auto">
          <a:xfrm>
            <a:off x="5641921" y="2086780"/>
            <a:ext cx="332640" cy="393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34875" name="Text Box 113"/>
          <p:cNvSpPr txBox="1">
            <a:spLocks noChangeArrowheads="1"/>
          </p:cNvSpPr>
          <p:nvPr/>
        </p:nvSpPr>
        <p:spPr bwMode="auto">
          <a:xfrm>
            <a:off x="5608800" y="2413693"/>
            <a:ext cx="362880" cy="39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34876" name="Text Box 114"/>
          <p:cNvSpPr txBox="1">
            <a:spLocks noChangeArrowheads="1"/>
          </p:cNvSpPr>
          <p:nvPr/>
        </p:nvSpPr>
        <p:spPr bwMode="auto">
          <a:xfrm>
            <a:off x="3788640" y="1720982"/>
            <a:ext cx="30960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2249" rIns="81639" bIns="4082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baseline="-200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4877" name="Text Box 115"/>
          <p:cNvSpPr txBox="1">
            <a:spLocks noChangeArrowheads="1"/>
          </p:cNvSpPr>
          <p:nvPr/>
        </p:nvSpPr>
        <p:spPr bwMode="auto">
          <a:xfrm>
            <a:off x="3788640" y="2144386"/>
            <a:ext cx="30960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2249" rIns="81639" bIns="4082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baseline="-20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878" name="Text Box 116"/>
          <p:cNvSpPr txBox="1">
            <a:spLocks noChangeArrowheads="1"/>
          </p:cNvSpPr>
          <p:nvPr/>
        </p:nvSpPr>
        <p:spPr bwMode="auto">
          <a:xfrm>
            <a:off x="3091681" y="2128543"/>
            <a:ext cx="348480" cy="39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4879" name="Text Box 117"/>
          <p:cNvSpPr txBox="1">
            <a:spLocks noChangeArrowheads="1"/>
          </p:cNvSpPr>
          <p:nvPr/>
        </p:nvSpPr>
        <p:spPr bwMode="auto">
          <a:xfrm>
            <a:off x="3091681" y="2551948"/>
            <a:ext cx="348480" cy="39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4880" name="Text Box 118"/>
          <p:cNvSpPr txBox="1">
            <a:spLocks noChangeArrowheads="1"/>
          </p:cNvSpPr>
          <p:nvPr/>
        </p:nvSpPr>
        <p:spPr bwMode="auto">
          <a:xfrm>
            <a:off x="3788640" y="2569230"/>
            <a:ext cx="30960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2249" rIns="81639" bIns="4082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baseline="-2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4881" name="Text Box 119"/>
          <p:cNvSpPr txBox="1">
            <a:spLocks noChangeArrowheads="1"/>
          </p:cNvSpPr>
          <p:nvPr/>
        </p:nvSpPr>
        <p:spPr bwMode="auto">
          <a:xfrm>
            <a:off x="3788640" y="2994075"/>
            <a:ext cx="30960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2249" rIns="81639" bIns="4082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baseline="-20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4882" name="Text Box 120"/>
          <p:cNvSpPr txBox="1">
            <a:spLocks noChangeArrowheads="1"/>
          </p:cNvSpPr>
          <p:nvPr/>
        </p:nvSpPr>
        <p:spPr bwMode="auto">
          <a:xfrm>
            <a:off x="3091680" y="2976793"/>
            <a:ext cx="362880" cy="393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4883" name="Text Box 121"/>
          <p:cNvSpPr txBox="1">
            <a:spLocks noChangeArrowheads="1"/>
          </p:cNvSpPr>
          <p:nvPr/>
        </p:nvSpPr>
        <p:spPr bwMode="auto">
          <a:xfrm>
            <a:off x="4703040" y="2112703"/>
            <a:ext cx="57888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2249" rIns="81639" bIns="4082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Out</a:t>
            </a:r>
            <a:r>
              <a:rPr lang="en-US" baseline="-200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4884" name="Text Box 122"/>
          <p:cNvSpPr txBox="1">
            <a:spLocks noChangeArrowheads="1"/>
          </p:cNvSpPr>
          <p:nvPr/>
        </p:nvSpPr>
        <p:spPr bwMode="auto">
          <a:xfrm>
            <a:off x="4703040" y="2406494"/>
            <a:ext cx="57888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2249" rIns="81639" bIns="40820"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Out</a:t>
            </a:r>
            <a:r>
              <a:rPr lang="en-US" baseline="-20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0DF63-E5BA-4E87-8977-2A20081F7F29}" type="slidenum">
              <a:rPr lang="en-US"/>
              <a:pPr/>
              <a:t>54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304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3366"/>
                </a:solidFill>
              </a:rPr>
              <a:t>Multiplexer Vs Encoder</a:t>
            </a:r>
            <a:endParaRPr lang="en-US" sz="3200" dirty="0">
              <a:solidFill>
                <a:srgbClr val="003366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8077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IN" sz="2800" dirty="0" smtClean="0">
                <a:solidFill>
                  <a:srgbClr val="000066"/>
                </a:solidFill>
              </a:rPr>
              <a:t>A multiplexer or MUX is a combination circuit that contains more than one input line, one output line and more than one selection line. </a:t>
            </a:r>
          </a:p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IN" sz="2800" dirty="0" smtClean="0">
                <a:solidFill>
                  <a:srgbClr val="000066"/>
                </a:solidFill>
              </a:rPr>
              <a:t>Whereas, an encoder is also considered a type of  multiplexer but without a single output line. </a:t>
            </a:r>
          </a:p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IN" sz="2800" dirty="0" smtClean="0">
                <a:solidFill>
                  <a:srgbClr val="000066"/>
                </a:solidFill>
              </a:rPr>
              <a:t>It is a combinational logic function that has </a:t>
            </a:r>
            <a:r>
              <a:rPr lang="en-US" sz="2800" dirty="0" smtClean="0"/>
              <a:t>2</a:t>
            </a:r>
            <a:r>
              <a:rPr lang="en-US" sz="2800" baseline="40000" dirty="0" smtClean="0"/>
              <a:t>N </a:t>
            </a:r>
            <a:r>
              <a:rPr lang="en-IN" sz="2800" dirty="0" smtClean="0">
                <a:solidFill>
                  <a:srgbClr val="000066"/>
                </a:solidFill>
              </a:rPr>
              <a:t>input </a:t>
            </a:r>
            <a:r>
              <a:rPr lang="en-IN" sz="2800" dirty="0" smtClean="0">
                <a:solidFill>
                  <a:srgbClr val="000066"/>
                </a:solidFill>
              </a:rPr>
              <a:t>lines and N output lines.</a:t>
            </a:r>
            <a:endParaRPr lang="en-US" i="1" u="sng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0DF63-E5BA-4E87-8977-2A20081F7F29}" type="slidenum">
              <a:rPr lang="en-US"/>
              <a:pPr/>
              <a:t>55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95600"/>
            <a:ext cx="8305800" cy="304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3366"/>
                </a:solidFill>
              </a:rPr>
              <a:t>Thank You</a:t>
            </a:r>
            <a:endParaRPr lang="en-US" sz="3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295400" y="152400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Combinational Circuits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990600" y="1447800"/>
            <a:ext cx="7620000" cy="75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1740" rIns="317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Truth Table		Circuit Diagram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</a:t>
            </a:r>
            <a:b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6" name="Picture 4" descr="Full Adder Truth 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2362200" cy="3234934"/>
          </a:xfrm>
          <a:prstGeom prst="rect">
            <a:avLst/>
          </a:prstGeom>
          <a:noFill/>
        </p:spPr>
      </p:pic>
      <p:pic>
        <p:nvPicPr>
          <p:cNvPr id="90118" name="Picture 6" descr="Full Adder Circuit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81199"/>
            <a:ext cx="5638800" cy="276905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219200" y="2743200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Binary</a:t>
            </a:r>
            <a:r>
              <a:rPr kumimoji="0" lang="en-GB" sz="4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Adder &amp; </a:t>
            </a:r>
            <a:r>
              <a:rPr kumimoji="0" lang="en-GB" sz="43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Subtractor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1066800" y="914400"/>
            <a:ext cx="7848600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indent="-346075" algn="just">
              <a:buFont typeface="Arial" pitchFamily="34" charset="0"/>
              <a:buChar char="•"/>
            </a:pPr>
            <a:endParaRPr lang="en-US" sz="1100" dirty="0" smtClean="0"/>
          </a:p>
          <a:p>
            <a:pPr marL="346075" indent="-346075" algn="just">
              <a:buFont typeface="Arial" pitchFamily="34" charset="0"/>
              <a:buChar char="•"/>
            </a:pPr>
            <a:r>
              <a:rPr lang="en-IN" sz="2800" dirty="0" smtClean="0"/>
              <a:t>The most basic arithmetic operation is the addition of two binary digits. </a:t>
            </a:r>
          </a:p>
          <a:p>
            <a:pPr marL="346075" indent="-346075" algn="just">
              <a:buFont typeface="Arial" pitchFamily="34" charset="0"/>
              <a:buChar char="•"/>
            </a:pPr>
            <a:r>
              <a:rPr lang="en-IN" sz="2800" dirty="0" smtClean="0"/>
              <a:t>This simple addition consists of four possible elementary </a:t>
            </a:r>
          </a:p>
          <a:p>
            <a:pPr marL="346075" indent="-346075" algn="just">
              <a:buFont typeface="Arial" pitchFamily="34" charset="0"/>
              <a:buChar char="•"/>
            </a:pPr>
            <a:r>
              <a:rPr lang="en-IN" sz="2800" dirty="0" smtClean="0"/>
              <a:t>operations: 0 + 0 = 0, 0 + 1 = 1, 1 + 0 = 1, and 1 + 1 = 10. </a:t>
            </a:r>
          </a:p>
          <a:p>
            <a:pPr marL="346075" indent="-346075" algn="just">
              <a:buFont typeface="Arial" pitchFamily="34" charset="0"/>
              <a:buChar char="•"/>
            </a:pPr>
            <a:r>
              <a:rPr lang="en-IN" sz="2800" dirty="0" smtClean="0"/>
              <a:t>The first three operations produce a sum of one digit, but when both </a:t>
            </a:r>
            <a:r>
              <a:rPr lang="en-IN" sz="2800" dirty="0" err="1" smtClean="0"/>
              <a:t>augend</a:t>
            </a:r>
            <a:r>
              <a:rPr lang="en-IN" sz="2800" dirty="0" smtClean="0"/>
              <a:t> and addend bits are equal to 1, the binary sum consists of two digits.</a:t>
            </a:r>
            <a:endParaRPr lang="en-US" sz="2600" dirty="0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295400" y="152400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Binary</a:t>
            </a:r>
            <a:r>
              <a:rPr kumimoji="0" lang="en-GB" sz="4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Adder &amp; </a:t>
            </a:r>
            <a:r>
              <a:rPr kumimoji="0" lang="en-GB" sz="43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Subtractor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latin typeface="Times New Roman" pitchFamily="18" charset="0"/>
              </a:rPr>
              <a:t>Binary Adder/</a:t>
            </a:r>
            <a:r>
              <a:rPr lang="en-US" b="1" dirty="0" err="1" smtClean="0">
                <a:latin typeface="Times New Roman" pitchFamily="18" charset="0"/>
              </a:rPr>
              <a:t>Subtractors</a:t>
            </a:r>
            <a:r>
              <a:rPr lang="en-US" b="1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subtraction </a:t>
            </a:r>
            <a:r>
              <a:rPr lang="en-US" sz="2800" i="1" dirty="0" smtClean="0"/>
              <a:t>A</a:t>
            </a:r>
            <a:r>
              <a:rPr lang="en-US" sz="2800" dirty="0" smtClean="0"/>
              <a:t>-</a:t>
            </a:r>
            <a:r>
              <a:rPr lang="en-US" sz="2800" i="1" dirty="0" smtClean="0"/>
              <a:t>B</a:t>
            </a:r>
            <a:r>
              <a:rPr lang="en-US" sz="2800" dirty="0" smtClean="0"/>
              <a:t> can be performed by taking the 2's complement of </a:t>
            </a:r>
            <a:r>
              <a:rPr lang="en-US" sz="2800" i="1" dirty="0" smtClean="0"/>
              <a:t>B</a:t>
            </a:r>
            <a:r>
              <a:rPr lang="en-US" sz="2800" dirty="0" smtClean="0"/>
              <a:t> and adding to </a:t>
            </a:r>
            <a:r>
              <a:rPr lang="en-US" sz="2800" i="1" dirty="0" smtClean="0"/>
              <a:t>A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The 2's complement of </a:t>
            </a:r>
            <a:r>
              <a:rPr lang="en-US" sz="2800" i="1" dirty="0" smtClean="0"/>
              <a:t>B</a:t>
            </a:r>
            <a:r>
              <a:rPr lang="en-US" sz="2800" dirty="0" smtClean="0"/>
              <a:t> can be obtained by complementing B and adding one to the result.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	A-B 	= A + 2C(B) </a:t>
            </a:r>
            <a:br>
              <a:rPr lang="en-US" sz="2800" i="1" dirty="0" smtClean="0"/>
            </a:br>
            <a:r>
              <a:rPr lang="en-US" sz="2800" i="1" dirty="0" smtClean="0"/>
              <a:t> 		= A + 1C(B) + 1</a:t>
            </a:r>
            <a:br>
              <a:rPr lang="en-US" sz="2800" i="1" dirty="0" smtClean="0"/>
            </a:br>
            <a:r>
              <a:rPr lang="en-US" sz="2800" i="1" dirty="0" smtClean="0"/>
              <a:t>		= A + B’ + 1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1468</TotalTime>
  <Words>2381</Words>
  <Application>Microsoft Office PowerPoint</Application>
  <PresentationFormat>On-screen Show (4:3)</PresentationFormat>
  <Paragraphs>1132</Paragraphs>
  <Slides>55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Solstice</vt:lpstr>
      <vt:lpstr>Photo Editor Photo</vt:lpstr>
      <vt:lpstr>Arithmetic  Circuits</vt:lpstr>
      <vt:lpstr>Slide 2</vt:lpstr>
      <vt:lpstr>Slide 3</vt:lpstr>
      <vt:lpstr>Slide 4</vt:lpstr>
      <vt:lpstr>Slide 5</vt:lpstr>
      <vt:lpstr>Slide 6</vt:lpstr>
      <vt:lpstr>Slide 7</vt:lpstr>
      <vt:lpstr>Slide 8</vt:lpstr>
      <vt:lpstr>Binary Adder/Subtractors </vt:lpstr>
      <vt:lpstr>4-bit Binary Adder/Subtractor</vt:lpstr>
      <vt:lpstr>4-bit Binary Adder/Subtractor (cont.)</vt:lpstr>
      <vt:lpstr>4-bit Binary Adder/Subtractor (cont.)</vt:lpstr>
      <vt:lpstr>4-bit Binary Adder/Subtractor (cont.)</vt:lpstr>
      <vt:lpstr>BCD Adder</vt:lpstr>
      <vt:lpstr>Binary Codes</vt:lpstr>
      <vt:lpstr>Binary Codes</vt:lpstr>
      <vt:lpstr>Binary Codes</vt:lpstr>
      <vt:lpstr>Conversion and Coding</vt:lpstr>
      <vt:lpstr>Conversion and Coding</vt:lpstr>
      <vt:lpstr>Conversion and Coding</vt:lpstr>
      <vt:lpstr>BCD Adder</vt:lpstr>
      <vt:lpstr>BCD Adder</vt:lpstr>
      <vt:lpstr>BCD adder (sum up to 9)</vt:lpstr>
      <vt:lpstr>BCD adder (sum up to 9)</vt:lpstr>
      <vt:lpstr>BCD adder (sum is 10 to 19)</vt:lpstr>
      <vt:lpstr>BCD adder (sum is 10 to 19)</vt:lpstr>
      <vt:lpstr>BCD adder (sum is 10 to 19)</vt:lpstr>
      <vt:lpstr>BCD adder (sum is 10 to 19)</vt:lpstr>
      <vt:lpstr>Algorithm for BCD Adder</vt:lpstr>
      <vt:lpstr>BCD Adder</vt:lpstr>
      <vt:lpstr>Data Processing Circuits  Multiplexers &amp; De-Multiplexers</vt:lpstr>
      <vt:lpstr>MULTIPLEXERS</vt:lpstr>
      <vt:lpstr>Functional diagram of MUX</vt:lpstr>
      <vt:lpstr> 2x1 multiplexer</vt:lpstr>
      <vt:lpstr>Four-to-One Line multiplexer</vt:lpstr>
      <vt:lpstr>4x1 Multiplexer</vt:lpstr>
      <vt:lpstr>8x1 Multiplexer</vt:lpstr>
      <vt:lpstr>8x1 Multiplexer</vt:lpstr>
      <vt:lpstr>Demultiplexers</vt:lpstr>
      <vt:lpstr>Demultiplexers</vt:lpstr>
      <vt:lpstr>De-multiplexers</vt:lpstr>
      <vt:lpstr>Slide 42</vt:lpstr>
      <vt:lpstr>Decoders</vt:lpstr>
      <vt:lpstr>Decoders</vt:lpstr>
      <vt:lpstr>Decoders</vt:lpstr>
      <vt:lpstr>Decoders</vt:lpstr>
      <vt:lpstr>Decoder with Enable</vt:lpstr>
      <vt:lpstr>Decoder with Enable</vt:lpstr>
      <vt:lpstr>Slide 49</vt:lpstr>
      <vt:lpstr>Slide 50</vt:lpstr>
      <vt:lpstr>Encoder</vt:lpstr>
      <vt:lpstr>Encoder Design</vt:lpstr>
      <vt:lpstr>Encoders</vt:lpstr>
      <vt:lpstr>Multiplexer Vs Encoder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Flip-Flops</dc:title>
  <dc:creator>BRITTO</dc:creator>
  <cp:lastModifiedBy>britto</cp:lastModifiedBy>
  <cp:revision>165</cp:revision>
  <dcterms:created xsi:type="dcterms:W3CDTF">2012-08-16T13:03:42Z</dcterms:created>
  <dcterms:modified xsi:type="dcterms:W3CDTF">2016-08-08T15:38:24Z</dcterms:modified>
</cp:coreProperties>
</file>